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9"/>
  </p:notesMasterIdLst>
  <p:sldIdLst>
    <p:sldId id="256" r:id="rId2"/>
    <p:sldId id="262" r:id="rId3"/>
    <p:sldId id="332" r:id="rId4"/>
    <p:sldId id="324" r:id="rId5"/>
    <p:sldId id="327" r:id="rId6"/>
    <p:sldId id="329" r:id="rId7"/>
    <p:sldId id="330" r:id="rId8"/>
    <p:sldId id="257" r:id="rId9"/>
    <p:sldId id="274" r:id="rId10"/>
    <p:sldId id="325" r:id="rId11"/>
    <p:sldId id="335" r:id="rId12"/>
    <p:sldId id="326" r:id="rId13"/>
    <p:sldId id="275" r:id="rId14"/>
    <p:sldId id="331" r:id="rId15"/>
    <p:sldId id="259" r:id="rId16"/>
    <p:sldId id="272" r:id="rId17"/>
    <p:sldId id="283" r:id="rId18"/>
    <p:sldId id="282" r:id="rId19"/>
    <p:sldId id="284" r:id="rId20"/>
    <p:sldId id="285" r:id="rId21"/>
    <p:sldId id="287" r:id="rId22"/>
    <p:sldId id="288" r:id="rId23"/>
    <p:sldId id="286" r:id="rId24"/>
    <p:sldId id="289" r:id="rId25"/>
    <p:sldId id="290" r:id="rId26"/>
    <p:sldId id="333" r:id="rId27"/>
    <p:sldId id="291" r:id="rId28"/>
    <p:sldId id="260" r:id="rId29"/>
    <p:sldId id="294" r:id="rId30"/>
    <p:sldId id="264" r:id="rId31"/>
    <p:sldId id="273" r:id="rId32"/>
    <p:sldId id="304" r:id="rId33"/>
    <p:sldId id="334" r:id="rId34"/>
    <p:sldId id="295" r:id="rId35"/>
    <p:sldId id="323" r:id="rId36"/>
    <p:sldId id="263" r:id="rId37"/>
    <p:sldId id="276" r:id="rId38"/>
    <p:sldId id="26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5" r:id="rId47"/>
    <p:sldId id="306" r:id="rId48"/>
    <p:sldId id="268" r:id="rId49"/>
    <p:sldId id="278" r:id="rId50"/>
    <p:sldId id="280" r:id="rId51"/>
    <p:sldId id="307" r:id="rId52"/>
    <p:sldId id="308" r:id="rId53"/>
    <p:sldId id="309" r:id="rId54"/>
    <p:sldId id="310" r:id="rId55"/>
    <p:sldId id="312" r:id="rId56"/>
    <p:sldId id="270" r:id="rId57"/>
    <p:sldId id="313" r:id="rId58"/>
    <p:sldId id="314" r:id="rId59"/>
    <p:sldId id="316" r:id="rId60"/>
    <p:sldId id="317" r:id="rId61"/>
    <p:sldId id="318" r:id="rId62"/>
    <p:sldId id="319" r:id="rId63"/>
    <p:sldId id="320" r:id="rId64"/>
    <p:sldId id="336" r:id="rId65"/>
    <p:sldId id="322" r:id="rId66"/>
    <p:sldId id="298" r:id="rId67"/>
    <p:sldId id="25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agomir Radev" initials="DR" lastIdx="4" clrIdx="0">
    <p:extLst>
      <p:ext uri="{19B8F6BF-5375-455C-9EA6-DF929625EA0E}">
        <p15:presenceInfo xmlns:p15="http://schemas.microsoft.com/office/powerpoint/2012/main" userId="Dragomir Rade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FF"/>
    <a:srgbClr val="FF3535"/>
    <a:srgbClr val="9B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28" autoAdjust="0"/>
    <p:restoredTop sz="82063" autoAdjust="0"/>
  </p:normalViewPr>
  <p:slideViewPr>
    <p:cSldViewPr snapToGrid="0" snapToObjects="1">
      <p:cViewPr varScale="1">
        <p:scale>
          <a:sx n="128" d="100"/>
          <a:sy n="128" d="100"/>
        </p:scale>
        <p:origin x="10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7T12:17:21.336" idx="3">
    <p:pos x="2976" y="1355"/>
    <p:text>Include more introductory examples (look at the tutorials that I sent you for examples)&gt;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7T12:18:02.543" idx="4">
    <p:pos x="10" y="10"/>
    <p:text>Look for some examples on open relation extraction and on relation completion.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7T12:14:32.044" idx="1">
    <p:pos x="10" y="10"/>
    <p:text>NUmber the papers (Paper 1, 2, )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7T12:15:37.863" idx="2">
    <p:pos x="4352" y="656"/>
    <p:text>Can you please put each on a separate slide?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769E9-97D5-324D-9D9A-2FA9AED18A2B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E761A-8ADF-3C44-8BBB-D0BA3ABE8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48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relations and entities should not be placed in the </a:t>
            </a:r>
            <a:r>
              <a:rPr lang="en-US"/>
              <a:t>same embedding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77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DistMult</a:t>
            </a:r>
            <a:r>
              <a:rPr lang="en-US" dirty="0"/>
              <a:t>: Only deal with symmetric relations</a:t>
            </a:r>
          </a:p>
          <a:p>
            <a:r>
              <a:rPr lang="en-US" dirty="0"/>
              <a:t>Circular correlation: compress pairwise correlations (significantly reduce parameters, d^2 to d)</a:t>
            </a:r>
          </a:p>
          <a:p>
            <a:r>
              <a:rPr lang="en-US" dirty="0"/>
              <a:t>Complex: asymmetric relations</a:t>
            </a:r>
          </a:p>
          <a:p>
            <a:r>
              <a:rPr lang="en-US" dirty="0" err="1"/>
              <a:t>ComplEx</a:t>
            </a:r>
            <a:r>
              <a:rPr lang="en-US" dirty="0"/>
              <a:t> is equivalent to </a:t>
            </a:r>
            <a:r>
              <a:rPr lang="en-US" dirty="0" err="1"/>
              <a:t>HolE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8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Reliability: path-constraint resource allocation (PCRA)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94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32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Raw: naïve </a:t>
            </a:r>
            <a:r>
              <a:rPr lang="en-US" dirty="0" err="1"/>
              <a:t>corrpution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Filter: remove corrupted triple if it is still in the KG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r|p</a:t>
            </a:r>
            <a:r>
              <a:rPr lang="en-US" dirty="0"/>
              <a:t>)=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r,p</a:t>
            </a:r>
            <a:r>
              <a:rPr lang="en-US" dirty="0"/>
              <a:t>)/</a:t>
            </a:r>
            <a:r>
              <a:rPr lang="en-US" dirty="0" err="1"/>
              <a:t>Pr</a:t>
            </a:r>
            <a:r>
              <a:rPr lang="en-US" dirty="0"/>
              <a:t>(p)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73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r>
              <a:rPr lang="en-US" dirty="0"/>
              <a:t>: relation as projection matrix (</a:t>
            </a:r>
            <a:r>
              <a:rPr lang="en-US" dirty="0" err="1"/>
              <a:t>Mr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7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+Rev: adding reverse relations for testing</a:t>
            </a:r>
          </a:p>
          <a:p>
            <a:r>
              <a:rPr lang="en-US" dirty="0"/>
              <a:t>+Path: adding paths for testing</a:t>
            </a:r>
          </a:p>
          <a:p>
            <a:r>
              <a:rPr lang="en-US" dirty="0"/>
              <a:t>-</a:t>
            </a:r>
            <a:r>
              <a:rPr lang="en-US" dirty="0" err="1"/>
              <a:t>TransE</a:t>
            </a:r>
            <a:r>
              <a:rPr lang="en-US" dirty="0"/>
              <a:t>: only using paths</a:t>
            </a:r>
          </a:p>
          <a:p>
            <a:r>
              <a:rPr lang="en-US" dirty="0"/>
              <a:t>-Path: only using </a:t>
            </a:r>
            <a:r>
              <a:rPr lang="en-US" dirty="0" err="1"/>
              <a:t>TransE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86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29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Consider subgraph structures? How?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24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Basis: combination of basis transformations</a:t>
            </a:r>
          </a:p>
          <a:p>
            <a:r>
              <a:rPr lang="en-US" dirty="0"/>
              <a:t>Block: direct sum of several low dimensional matrices (</a:t>
            </a:r>
            <a:r>
              <a:rPr lang="en-US" dirty="0" err="1"/>
              <a:t>Wr</a:t>
            </a:r>
            <a:r>
              <a:rPr lang="en-US" dirty="0"/>
              <a:t> is a block diagonal)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35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WN: wordnet (hyponyms and hypernyms)</a:t>
            </a:r>
          </a:p>
          <a:p>
            <a:r>
              <a:rPr lang="en-US" dirty="0"/>
              <a:t>FB: freebase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71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AIFB: staff, group, publications of AIFB institute</a:t>
            </a:r>
          </a:p>
          <a:p>
            <a:r>
              <a:rPr lang="en-US" dirty="0"/>
              <a:t>MUTAG: molecular graphs (links are chemical bonds or existence of a property)</a:t>
            </a:r>
          </a:p>
          <a:p>
            <a:r>
              <a:rPr lang="en-US" dirty="0"/>
              <a:t>BGS: rock types with hierarchical features</a:t>
            </a:r>
          </a:p>
          <a:p>
            <a:r>
              <a:rPr lang="en-US" dirty="0"/>
              <a:t>AM: artifacts in Amsterdam Museum (links to other artifacts and some details)</a:t>
            </a:r>
          </a:p>
          <a:p>
            <a:endParaRPr lang="en-US" dirty="0"/>
          </a:p>
          <a:p>
            <a:r>
              <a:rPr lang="en-US" dirty="0"/>
              <a:t>(Only for nodes that have labels)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04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Feat: node feature only</a:t>
            </a:r>
          </a:p>
          <a:p>
            <a:r>
              <a:rPr lang="en-US" dirty="0"/>
              <a:t>WL: </a:t>
            </a:r>
            <a:r>
              <a:rPr lang="en-US" dirty="0" err="1"/>
              <a:t>weisfeiler-lehman</a:t>
            </a:r>
            <a:r>
              <a:rPr lang="en-US" dirty="0"/>
              <a:t> kernel (propagation scheme on graphs, create an ordered string starting from a node, then hash them to create updated compressed node labels)</a:t>
            </a:r>
          </a:p>
          <a:p>
            <a:r>
              <a:rPr lang="en-US" dirty="0"/>
              <a:t>RDF2Vec: random walk on graph + </a:t>
            </a:r>
            <a:r>
              <a:rPr lang="en-US" dirty="0" err="1"/>
              <a:t>skipgram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MUTAG and BGS, labelled entities are connected through high-degree hubs -&gt; Normalization during aggregation may impair the performance -&gt; attention might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02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Omega: ratio of neg/pos</a:t>
            </a:r>
          </a:p>
          <a:p>
            <a:r>
              <a:rPr lang="en-US" dirty="0"/>
              <a:t>Random </a:t>
            </a:r>
            <a:r>
              <a:rPr lang="en-US" dirty="0" err="1"/>
              <a:t>corrpution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1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R-GCN+: ensemble of R-GCN and </a:t>
            </a:r>
            <a:r>
              <a:rPr lang="en-US" dirty="0" err="1"/>
              <a:t>DistMult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FB15k and WN18: local &amp; long-distance information are both important -&gt; R-GCN+ performs better</a:t>
            </a:r>
          </a:p>
          <a:p>
            <a:r>
              <a:rPr lang="en-US" dirty="0"/>
              <a:t>FB15k-237: reduced FB15k, problematic inverse relations removed (local information less salient)</a:t>
            </a:r>
          </a:p>
          <a:p>
            <a:endParaRPr lang="en-US" dirty="0"/>
          </a:p>
          <a:p>
            <a:r>
              <a:rPr lang="en-US" dirty="0"/>
              <a:t>CP: canonical polyadic decomposition (decompose the three-way tensor into </a:t>
            </a:r>
            <a:r>
              <a:rPr lang="el-GR" dirty="0"/>
              <a:t>λ</a:t>
            </a:r>
            <a:r>
              <a:rPr lang="en-US" dirty="0" err="1"/>
              <a:t>kakºbkºck</a:t>
            </a:r>
            <a:r>
              <a:rPr lang="en-US" dirty="0"/>
              <a:t>, outer product X(</a:t>
            </a:r>
            <a:r>
              <a:rPr lang="en-US" dirty="0" err="1"/>
              <a:t>i,j,k</a:t>
            </a:r>
            <a:r>
              <a:rPr lang="en-US" dirty="0"/>
              <a:t>)=a(</a:t>
            </a:r>
            <a:r>
              <a:rPr lang="en-US" dirty="0" err="1"/>
              <a:t>i</a:t>
            </a:r>
            <a:r>
              <a:rPr lang="en-US" dirty="0"/>
              <a:t>)b(j)c(k))</a:t>
            </a:r>
          </a:p>
          <a:p>
            <a:r>
              <a:rPr lang="en-US" dirty="0"/>
              <a:t>R-GCN does not explicitly model asymmetric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0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HypER</a:t>
            </a:r>
            <a:r>
              <a:rPr lang="en-US" dirty="0"/>
              <a:t>: some improvement over </a:t>
            </a:r>
            <a:r>
              <a:rPr lang="en-US" dirty="0" err="1"/>
              <a:t>ConvE</a:t>
            </a:r>
            <a:endParaRPr lang="en-US" dirty="0"/>
          </a:p>
          <a:p>
            <a:r>
              <a:rPr lang="en-US" dirty="0" err="1"/>
              <a:t>TuckER</a:t>
            </a:r>
            <a:r>
              <a:rPr lang="en-US" dirty="0"/>
              <a:t>: tensor factorization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63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86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Compositional models</a:t>
            </a:r>
          </a:p>
          <a:p>
            <a:r>
              <a:rPr lang="en-US" dirty="0"/>
              <a:t>Path-RNN, ROP: RNN</a:t>
            </a:r>
          </a:p>
          <a:p>
            <a:r>
              <a:rPr lang="en-US" dirty="0"/>
              <a:t>Training </a:t>
            </a:r>
            <a:r>
              <a:rPr lang="en-US" dirty="0" err="1"/>
              <a:t>CoKE</a:t>
            </a:r>
            <a:r>
              <a:rPr lang="en-US" dirty="0"/>
              <a:t> with different path lengths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47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 the triples to the model</a:t>
            </a:r>
          </a:p>
          <a:p>
            <a:r>
              <a:rPr lang="en-US" dirty="0"/>
              <a:t>T-SNE of the embedding of an entity (</a:t>
            </a:r>
            <a:r>
              <a:rPr lang="en-US" dirty="0" err="1"/>
              <a:t>TheKingsSpeech</a:t>
            </a:r>
            <a:r>
              <a:rPr lang="en-US" dirty="0"/>
              <a:t>) or relation (</a:t>
            </a:r>
            <a:r>
              <a:rPr lang="en-US" dirty="0" err="1"/>
              <a:t>DirectorOf</a:t>
            </a:r>
            <a:r>
              <a:rPr lang="en-US" dirty="0"/>
              <a:t>/</a:t>
            </a:r>
            <a:r>
              <a:rPr lang="en-US" dirty="0" err="1"/>
              <a:t>DirectedBy</a:t>
            </a:r>
            <a:r>
              <a:rPr lang="en-US" dirty="0"/>
              <a:t>) within different contexts (triples)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Notice: if the corrupted triple is also in the KG, ranking it higher than the original is not wrong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1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SE: structured embeddings</a:t>
            </a:r>
          </a:p>
          <a:p>
            <a:r>
              <a:rPr lang="en-US" dirty="0"/>
              <a:t>SME: semantic matching energy</a:t>
            </a:r>
          </a:p>
          <a:p>
            <a:r>
              <a:rPr lang="en-US" dirty="0"/>
              <a:t>LTM: latent factor model</a:t>
            </a:r>
          </a:p>
          <a:p>
            <a:endParaRPr lang="en-US" dirty="0"/>
          </a:p>
          <a:p>
            <a:r>
              <a:rPr lang="en-US" dirty="0"/>
              <a:t>WN18 has fewer relation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94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NTN: neural tensor network</a:t>
            </a:r>
          </a:p>
          <a:p>
            <a:endParaRPr lang="en-US" dirty="0"/>
          </a:p>
          <a:p>
            <a:r>
              <a:rPr lang="en-US" dirty="0"/>
              <a:t>FB15k is much larger and training NTN is not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0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m: binary vector of words</a:t>
                </a:r>
              </a:p>
              <a:p>
                <a:pPr marL="0" indent="0">
                  <a:buNone/>
                </a:pPr>
                <a:r>
                  <a:rPr lang="en-US" dirty="0"/>
                  <a:t>Learn the mapping f (from binary words to vectors)</a:t>
                </a:r>
              </a:p>
              <a:p>
                <a:pPr marL="228600" indent="-228600">
                  <a:buAutoNum type="alphaLcParenBoth"/>
                </a:pPr>
                <a:r>
                  <a:rPr lang="en-US" dirty="0"/>
                  <a:t>Combining </a:t>
                </a:r>
                <a:r>
                  <a:rPr lang="en-US" dirty="0" err="1"/>
                  <a:t>TransE</a:t>
                </a:r>
                <a:r>
                  <a:rPr lang="en-US" dirty="0"/>
                  <a:t>/</a:t>
                </a:r>
                <a:r>
                  <a:rPr lang="en-US" dirty="0" err="1"/>
                  <a:t>TransH</a:t>
                </a:r>
                <a:r>
                  <a:rPr lang="en-US" dirty="0"/>
                  <a:t> score with Sm2r</a:t>
                </a:r>
              </a:p>
              <a:p>
                <a:pPr marL="228600" indent="-228600">
                  <a:buAutoNum type="alphaLcParenBoth"/>
                </a:pPr>
                <a:r>
                  <a:rPr lang="en-US" dirty="0"/>
                  <a:t>Using </a:t>
                </a:r>
                <a:r>
                  <a:rPr lang="en-US" dirty="0" err="1"/>
                  <a:t>TransE</a:t>
                </a:r>
                <a:r>
                  <a:rPr lang="en-US" dirty="0"/>
                  <a:t>/</a:t>
                </a:r>
                <a:r>
                  <a:rPr lang="en-US" dirty="0" err="1"/>
                  <a:t>TransH</a:t>
                </a:r>
                <a:r>
                  <a:rPr lang="en-US" dirty="0"/>
                  <a:t> score only for prediction (on relations accepted by Sm2r)</a:t>
                </a:r>
              </a:p>
              <a:p>
                <a:pPr marL="228600" indent="-228600">
                  <a:buAutoNum type="alphaLcParenBoth"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Sm2r: similarity between the relation mention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 embedding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m: binary vector of words</a:t>
                </a:r>
              </a:p>
              <a:p>
                <a:pPr marL="0" indent="0">
                  <a:buNone/>
                </a:pPr>
                <a:r>
                  <a:rPr lang="en-US" dirty="0"/>
                  <a:t>Learn the mapping f (from binary words to vectors)</a:t>
                </a:r>
              </a:p>
              <a:p>
                <a:pPr marL="228600" indent="-228600">
                  <a:buAutoNum type="alphaLcParenBoth"/>
                </a:pPr>
                <a:r>
                  <a:rPr lang="en-US" dirty="0"/>
                  <a:t>Combining </a:t>
                </a:r>
                <a:r>
                  <a:rPr lang="en-US" dirty="0" err="1"/>
                  <a:t>TransE</a:t>
                </a:r>
                <a:r>
                  <a:rPr lang="en-US" dirty="0"/>
                  <a:t>/</a:t>
                </a:r>
                <a:r>
                  <a:rPr lang="en-US" dirty="0" err="1"/>
                  <a:t>TransH</a:t>
                </a:r>
                <a:r>
                  <a:rPr lang="en-US" dirty="0"/>
                  <a:t> score with Sm2r</a:t>
                </a:r>
              </a:p>
              <a:p>
                <a:pPr marL="228600" indent="-228600">
                  <a:buAutoNum type="alphaLcParenBoth"/>
                </a:pPr>
                <a:r>
                  <a:rPr lang="en-US" dirty="0"/>
                  <a:t>Using </a:t>
                </a:r>
                <a:r>
                  <a:rPr lang="en-US" dirty="0" err="1"/>
                  <a:t>TransE</a:t>
                </a:r>
                <a:r>
                  <a:rPr lang="en-US" dirty="0"/>
                  <a:t>/</a:t>
                </a:r>
                <a:r>
                  <a:rPr lang="en-US" dirty="0" err="1"/>
                  <a:t>TransH</a:t>
                </a:r>
                <a:r>
                  <a:rPr lang="en-US" dirty="0"/>
                  <a:t> score only for prediction</a:t>
                </a:r>
              </a:p>
              <a:p>
                <a:pPr marL="228600" indent="-228600">
                  <a:buAutoNum type="alphaLcParenBoth"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Sm2r: similarity between the relation mention vector </a:t>
                </a:r>
                <a:r>
                  <a:rPr lang="en-US" b="0" i="0">
                    <a:latin typeface="Cambria Math" panose="02040503050406030204" pitchFamily="18" charset="0"/>
                  </a:rPr>
                  <a:t>f(𝑚)</a:t>
                </a:r>
                <a:r>
                  <a:rPr lang="en-US" dirty="0"/>
                  <a:t> and the embedding vector </a:t>
                </a:r>
                <a:r>
                  <a:rPr lang="en-US" b="0" i="0">
                    <a:latin typeface="Cambria Math" panose="02040503050406030204" pitchFamily="18" charset="0"/>
                  </a:rPr>
                  <a:t>𝑟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8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Hadamard product</a:t>
            </a:r>
          </a:p>
          <a:p>
            <a:r>
              <a:rPr lang="en-US" dirty="0"/>
              <a:t>Deals with symmetric/inverse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0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latent semantics of entities and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761A-8ADF-3C44-8BBB-D0BA3ABE81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8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91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6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7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6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2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0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9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5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4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9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7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47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520/abstracts/leskovec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towardsdatascience.com/embedding-models-for-knowledge-graph-completion-a66d4c01d588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eb.stanford.edu/class/cs520/abstracts/leskovec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knowledge-graph-google-1200">
            <a:extLst>
              <a:ext uri="{FF2B5EF4-FFF2-40B4-BE49-F238E27FC236}">
                <a16:creationId xmlns:a16="http://schemas.microsoft.com/office/drawing/2014/main" id="{4EC2DE1C-E646-1F4D-B949-C141481F7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975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AA759-65A6-ED44-A0FD-5DE0B3D77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Knowledge Graph Embedding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64D5C-A825-994F-9BFF-EAFD78B7C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Tianxiao</a:t>
            </a:r>
            <a:r>
              <a:rPr lang="en-US" sz="2000" dirty="0">
                <a:solidFill>
                  <a:schemeClr val="bg1"/>
                </a:solidFill>
              </a:rPr>
              <a:t> li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04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CA76-10A5-A641-854A-180E7045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Graph: Problems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63FF604-65CA-FA4B-B290-A24C6241C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186" y="2960069"/>
            <a:ext cx="3931306" cy="93786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22D787-A8ED-D046-9F1B-DE545F9CF28E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KG Completion</a:t>
            </a:r>
          </a:p>
          <a:p>
            <a:pPr lvl="1"/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56A9C-663B-854C-8B58-47A509D53E68}"/>
              </a:ext>
            </a:extLst>
          </p:cNvPr>
          <p:cNvSpPr/>
          <p:nvPr/>
        </p:nvSpPr>
        <p:spPr>
          <a:xfrm>
            <a:off x="4616067" y="6432897"/>
            <a:ext cx="75759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https://web.stanford.edu/class/cs520/abstracts/leskovec.pdf</a:t>
            </a:r>
            <a:endParaRPr lang="en-US" sz="1000" dirty="0">
              <a:solidFill>
                <a:schemeClr val="bg1"/>
              </a:solidFill>
            </a:endParaRPr>
          </a:p>
          <a:p>
            <a:pPr algn="r"/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https://towardsdatascience.com/embedding-models-for-knowledge-graph-completion-a66d4c01d588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FD3E740C-4AA2-E743-8057-0769B69D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900" y="2887845"/>
            <a:ext cx="5302530" cy="298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33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CA76-10A5-A641-854A-180E7045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Graph: Problems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22D787-A8ED-D046-9F1B-DE545F9CF28E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KG Completion</a:t>
            </a:r>
          </a:p>
          <a:p>
            <a:pPr lvl="1"/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56A9C-663B-854C-8B58-47A509D53E68}"/>
              </a:ext>
            </a:extLst>
          </p:cNvPr>
          <p:cNvSpPr/>
          <p:nvPr/>
        </p:nvSpPr>
        <p:spPr>
          <a:xfrm>
            <a:off x="4616067" y="6432897"/>
            <a:ext cx="7575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</a:rPr>
              <a:t>Xiong</a:t>
            </a:r>
            <a:r>
              <a:rPr lang="en-US" sz="1200" dirty="0">
                <a:solidFill>
                  <a:schemeClr val="bg1"/>
                </a:solidFill>
              </a:rPr>
              <a:t>, Yun, et al. "Heterogeneous network embedding enabling accurate disease association predictions." </a:t>
            </a:r>
            <a:r>
              <a:rPr lang="en-US" sz="1200" i="1" dirty="0">
                <a:solidFill>
                  <a:schemeClr val="bg1"/>
                </a:solidFill>
              </a:rPr>
              <a:t>BMC medical genomics</a:t>
            </a:r>
            <a:r>
              <a:rPr lang="en-US" sz="1200" dirty="0">
                <a:solidFill>
                  <a:schemeClr val="bg1"/>
                </a:solidFill>
              </a:rPr>
              <a:t> 12.10 (2019): 186.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90243BE-4E8B-6248-B3A5-6A3E5C8EB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299" y="2837069"/>
            <a:ext cx="6513402" cy="288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26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6DF3-6AC3-9C45-8DBE-1DC61232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Graph: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BCCBD-F1A9-E346-A08C-A8A761096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Multi-hop queries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59DBB-B772-BC4B-976F-8D3253746270}"/>
              </a:ext>
            </a:extLst>
          </p:cNvPr>
          <p:cNvSpPr/>
          <p:nvPr/>
        </p:nvSpPr>
        <p:spPr>
          <a:xfrm>
            <a:off x="4616067" y="6432897"/>
            <a:ext cx="75759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https://web.stanford.edu/class/cs520/abstracts/leskovec.pdf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9D13C05-C049-2540-ADB3-D8D3668F7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350" y="2952520"/>
            <a:ext cx="7707300" cy="222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8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9024-31AF-264E-8C53-3D146111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Graph: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A0C0-2679-8441-BD2F-5953BD6A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Out-of-KG Applications</a:t>
            </a:r>
          </a:p>
          <a:p>
            <a:pPr lvl="2"/>
            <a:r>
              <a:rPr lang="en-US" sz="1800" dirty="0"/>
              <a:t>Relation extraction</a:t>
            </a:r>
          </a:p>
          <a:p>
            <a:pPr lvl="2"/>
            <a:r>
              <a:rPr lang="en-US" sz="1800" dirty="0"/>
              <a:t>Question answering</a:t>
            </a:r>
          </a:p>
          <a:p>
            <a:pPr lvl="2"/>
            <a:r>
              <a:rPr lang="en-US" sz="1800" dirty="0"/>
              <a:t>Recommender systems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07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A5FE-4A34-6449-B990-4995E9AC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DE6EE-3988-2F4D-9EE9-536975AEB9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2108201"/>
                <a:ext cx="5454315" cy="37608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Learn an embedding for each fact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that </a:t>
                </a:r>
                <a:r>
                  <a:rPr lang="en-US" b="1" dirty="0"/>
                  <a:t>preserves the inherent structure of the KG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Why do we need it?</a:t>
                </a:r>
              </a:p>
              <a:p>
                <a:pPr lvl="2"/>
                <a:r>
                  <a:rPr lang="en-US" sz="1800" dirty="0"/>
                  <a:t>Triples are hard to manipulate in computation</a:t>
                </a:r>
              </a:p>
              <a:p>
                <a:pPr lvl="2"/>
                <a:r>
                  <a:rPr lang="en-US" sz="1800" dirty="0"/>
                  <a:t> High dimensionality and large scale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DE6EE-3988-2F4D-9EE9-536975AEB9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2108201"/>
                <a:ext cx="5454315" cy="3760891"/>
              </a:xfrm>
              <a:blipFill>
                <a:blip r:embed="rId2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7B3DC9-F228-F04D-8A36-CCAD4CDE9577}"/>
              </a:ext>
            </a:extLst>
          </p:cNvPr>
          <p:cNvSpPr txBox="1"/>
          <p:nvPr/>
        </p:nvSpPr>
        <p:spPr>
          <a:xfrm>
            <a:off x="6737684" y="6400800"/>
            <a:ext cx="5454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Liu, </a:t>
            </a:r>
            <a:r>
              <a:rPr lang="en-US" sz="1000" dirty="0" err="1">
                <a:solidFill>
                  <a:schemeClr val="bg1"/>
                </a:solidFill>
              </a:rPr>
              <a:t>Hanxiao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Yuexin</a:t>
            </a:r>
            <a:r>
              <a:rPr lang="en-US" sz="1000" dirty="0">
                <a:solidFill>
                  <a:schemeClr val="bg1"/>
                </a:solidFill>
              </a:rPr>
              <a:t> Wu, and </a:t>
            </a:r>
            <a:r>
              <a:rPr lang="en-US" sz="1000" dirty="0" err="1">
                <a:solidFill>
                  <a:schemeClr val="bg1"/>
                </a:solidFill>
              </a:rPr>
              <a:t>Yiming</a:t>
            </a:r>
            <a:r>
              <a:rPr lang="en-US" sz="1000" dirty="0">
                <a:solidFill>
                  <a:schemeClr val="bg1"/>
                </a:solidFill>
              </a:rPr>
              <a:t> Yang. "Analogical inference for multi-relational embeddings." </a:t>
            </a:r>
            <a:r>
              <a:rPr lang="en-US" sz="1000" i="1" dirty="0" err="1">
                <a:solidFill>
                  <a:schemeClr val="bg1"/>
                </a:solidFill>
              </a:rPr>
              <a:t>arXiv</a:t>
            </a:r>
            <a:r>
              <a:rPr lang="en-US" sz="1000" i="1" dirty="0">
                <a:solidFill>
                  <a:schemeClr val="bg1"/>
                </a:solidFill>
              </a:rPr>
              <a:t> preprint arXiv:1705.02426</a:t>
            </a:r>
            <a:r>
              <a:rPr lang="en-US" sz="1000" dirty="0">
                <a:solidFill>
                  <a:schemeClr val="bg1"/>
                </a:solidFill>
              </a:rPr>
              <a:t> (2017).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2DDB62-50BD-FE47-9EE1-42BE996F43A2}"/>
              </a:ext>
            </a:extLst>
          </p:cNvPr>
          <p:cNvGrpSpPr/>
          <p:nvPr/>
        </p:nvGrpSpPr>
        <p:grpSpPr>
          <a:xfrm>
            <a:off x="6380922" y="2252172"/>
            <a:ext cx="5454316" cy="3616920"/>
            <a:chOff x="6096000" y="2296461"/>
            <a:chExt cx="5454316" cy="3616920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840D490B-F52F-E74B-987D-F876285B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296461"/>
              <a:ext cx="5454316" cy="361692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781ECF-3D52-EE48-98DE-0B203AE1FC92}"/>
                </a:ext>
              </a:extLst>
            </p:cNvPr>
            <p:cNvSpPr/>
            <p:nvPr/>
          </p:nvSpPr>
          <p:spPr>
            <a:xfrm>
              <a:off x="6368716" y="3988646"/>
              <a:ext cx="3352800" cy="51918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A56E47-0371-E046-A0BE-827FDB1250B4}"/>
                </a:ext>
              </a:extLst>
            </p:cNvPr>
            <p:cNvSpPr/>
            <p:nvPr/>
          </p:nvSpPr>
          <p:spPr>
            <a:xfrm>
              <a:off x="7611978" y="2627386"/>
              <a:ext cx="3665621" cy="51918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5203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A5FE-4A34-6449-B990-4995E9AC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Translational KG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DE6EE-3988-2F4D-9EE9-536975AEB9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Translational models</a:t>
                </a:r>
              </a:p>
              <a:p>
                <a:pPr lvl="2"/>
                <a:r>
                  <a:rPr lang="en-US" sz="1800" dirty="0"/>
                  <a:t>The relation “translates” the head to the tail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Define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/>
                  <a:t> to evaluate the plausibility of the triple</a:t>
                </a:r>
              </a:p>
              <a:p>
                <a:pPr lvl="1"/>
                <a:r>
                  <a:rPr lang="en-US" dirty="0" err="1"/>
                  <a:t>TransE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DE6EE-3988-2F4D-9EE9-536975AEB9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133418E7-56EE-9E43-8D43-43CB217E0BBF}"/>
              </a:ext>
            </a:extLst>
          </p:cNvPr>
          <p:cNvGrpSpPr/>
          <p:nvPr/>
        </p:nvGrpSpPr>
        <p:grpSpPr>
          <a:xfrm>
            <a:off x="7145078" y="3338544"/>
            <a:ext cx="3423273" cy="2530548"/>
            <a:chOff x="6251944" y="3040912"/>
            <a:chExt cx="3423273" cy="25305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B77EBF-76B4-6F49-9B8D-A0B1359A26AC}"/>
                </a:ext>
              </a:extLst>
            </p:cNvPr>
            <p:cNvSpPr/>
            <p:nvPr/>
          </p:nvSpPr>
          <p:spPr>
            <a:xfrm>
              <a:off x="7162800" y="4402667"/>
              <a:ext cx="118533" cy="135466"/>
            </a:xfrm>
            <a:prstGeom prst="ellipse">
              <a:avLst/>
            </a:prstGeom>
            <a:solidFill>
              <a:srgbClr val="292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3E0E30-FE22-D845-BF98-E44F581B4138}"/>
                </a:ext>
              </a:extLst>
            </p:cNvPr>
            <p:cNvSpPr txBox="1"/>
            <p:nvPr/>
          </p:nvSpPr>
          <p:spPr>
            <a:xfrm>
              <a:off x="6692800" y="4362000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2929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7D04CD9-CB53-1B49-92CC-DB629BA76AF7}"/>
                </a:ext>
              </a:extLst>
            </p:cNvPr>
            <p:cNvCxnSpPr/>
            <p:nvPr/>
          </p:nvCxnSpPr>
          <p:spPr>
            <a:xfrm flipV="1">
              <a:off x="6262577" y="3040912"/>
              <a:ext cx="0" cy="25305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9EE3E6-1233-A641-9921-85630DE37817}"/>
                </a:ext>
              </a:extLst>
            </p:cNvPr>
            <p:cNvCxnSpPr/>
            <p:nvPr/>
          </p:nvCxnSpPr>
          <p:spPr>
            <a:xfrm>
              <a:off x="6251944" y="5571460"/>
              <a:ext cx="33279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9DFCBD-327A-994E-BCBE-46DB1CDBA2ED}"/>
                </a:ext>
              </a:extLst>
            </p:cNvPr>
            <p:cNvSpPr/>
            <p:nvPr/>
          </p:nvSpPr>
          <p:spPr>
            <a:xfrm>
              <a:off x="7963786" y="3535088"/>
              <a:ext cx="118533" cy="135466"/>
            </a:xfrm>
            <a:prstGeom prst="ellipse">
              <a:avLst/>
            </a:prstGeom>
            <a:solidFill>
              <a:srgbClr val="292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F917AD-82A7-714B-9305-D78291A80F10}"/>
                </a:ext>
              </a:extLst>
            </p:cNvPr>
            <p:cNvSpPr txBox="1"/>
            <p:nvPr/>
          </p:nvSpPr>
          <p:spPr>
            <a:xfrm>
              <a:off x="7222066" y="3429000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2929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planets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E6D80D7-4C38-524C-A598-E36D83694922}"/>
                </a:ext>
              </a:extLst>
            </p:cNvPr>
            <p:cNvSpPr/>
            <p:nvPr/>
          </p:nvSpPr>
          <p:spPr>
            <a:xfrm>
              <a:off x="8229385" y="4763606"/>
              <a:ext cx="118533" cy="135466"/>
            </a:xfrm>
            <a:prstGeom prst="ellipse">
              <a:avLst/>
            </a:prstGeom>
            <a:solidFill>
              <a:srgbClr val="FF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98872E-236D-7045-9445-9DB2C578A192}"/>
                </a:ext>
              </a:extLst>
            </p:cNvPr>
            <p:cNvSpPr txBox="1"/>
            <p:nvPr/>
          </p:nvSpPr>
          <p:spPr>
            <a:xfrm>
              <a:off x="7729507" y="479745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FF35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nucleus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001F7C6-C276-0A4A-AA14-B9F09C4E88E4}"/>
                </a:ext>
              </a:extLst>
            </p:cNvPr>
            <p:cNvSpPr/>
            <p:nvPr/>
          </p:nvSpPr>
          <p:spPr>
            <a:xfrm>
              <a:off x="9209192" y="3928287"/>
              <a:ext cx="118533" cy="135466"/>
            </a:xfrm>
            <a:prstGeom prst="ellipse">
              <a:avLst/>
            </a:prstGeom>
            <a:solidFill>
              <a:srgbClr val="FF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D14CBA-DBD7-324A-ABAD-7D0CD9AADF1A}"/>
                </a:ext>
              </a:extLst>
            </p:cNvPr>
            <p:cNvSpPr txBox="1"/>
            <p:nvPr/>
          </p:nvSpPr>
          <p:spPr>
            <a:xfrm>
              <a:off x="8743167" y="3632048"/>
              <a:ext cx="932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FF35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electrons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CDA71C-FEBF-5141-8EE2-F7A77774412E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V="1">
              <a:off x="7162800" y="3711221"/>
              <a:ext cx="860252" cy="75917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36A2C0-3905-3A47-84CE-4E7BCE424CDF}"/>
                </a:ext>
              </a:extLst>
            </p:cNvPr>
            <p:cNvSpPr txBox="1"/>
            <p:nvPr/>
          </p:nvSpPr>
          <p:spPr>
            <a:xfrm>
              <a:off x="7469976" y="4125229"/>
              <a:ext cx="1420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surrounded_by</a:t>
              </a:r>
              <a:endPara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0E796E-0D56-0843-808E-989C20B2B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7866" y="4032293"/>
              <a:ext cx="860252" cy="75917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588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B9F37C-47C0-ED40-A8FB-078CB26C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720"/>
            <a:ext cx="12192000" cy="27725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C952C5B-36A1-BB4A-A837-69FDB60A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dirty="0"/>
              <a:t>Paper 1</a:t>
            </a:r>
          </a:p>
        </p:txBody>
      </p:sp>
    </p:spTree>
    <p:extLst>
      <p:ext uri="{BB962C8B-B14F-4D97-AF65-F5344CB8AC3E}">
        <p14:creationId xmlns:p14="http://schemas.microsoft.com/office/powerpoint/2010/main" val="276245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FF19-F6A9-D74F-8724-DDE2E1F8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79835-83E4-1541-A784-F79C0B049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6510016" cy="3760891"/>
              </a:xfrm>
            </p:spPr>
            <p:txBody>
              <a:bodyPr/>
              <a:lstStyle/>
              <a:p>
                <a:pPr lvl="1"/>
                <a:r>
                  <a:rPr lang="en-US" dirty="0"/>
                  <a:t>Limitations of </a:t>
                </a:r>
                <a:r>
                  <a:rPr lang="en-US" dirty="0" err="1"/>
                  <a:t>TransE</a:t>
                </a:r>
                <a:endParaRPr lang="en-US" dirty="0"/>
              </a:p>
              <a:p>
                <a:pPr lvl="2"/>
                <a:r>
                  <a:rPr lang="en-US" sz="1800" dirty="0"/>
                  <a:t>Cannot deal with certain types of relations</a:t>
                </a:r>
              </a:p>
              <a:p>
                <a:pPr marL="726948" lvl="2" indent="-342900">
                  <a:buAutoNum type="arabicParenBoth"/>
                </a:pPr>
                <a:r>
                  <a:rPr lang="en-US" sz="1800" dirty="0"/>
                  <a:t>Reflexive: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800" dirty="0"/>
              </a:p>
              <a:p>
                <a:pPr marL="726948" lvl="2" indent="-342900">
                  <a:buFont typeface="Calibri" pitchFamily="34" charset="0"/>
                  <a:buAutoNum type="arabicParenBoth"/>
                </a:pPr>
                <a:r>
                  <a:rPr lang="en-US" sz="1800" dirty="0"/>
                  <a:t>One-to-many: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Adding more free parameters greatly increase computational complexity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79835-83E4-1541-A784-F79C0B049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6510016" cy="3760891"/>
              </a:xfrm>
              <a:blipFill>
                <a:blip r:embed="rId3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F1B7DE5C-85D9-8F4F-9710-F0C0FB1FB3BB}"/>
              </a:ext>
            </a:extLst>
          </p:cNvPr>
          <p:cNvGrpSpPr/>
          <p:nvPr/>
        </p:nvGrpSpPr>
        <p:grpSpPr>
          <a:xfrm>
            <a:off x="7766729" y="2717093"/>
            <a:ext cx="3559134" cy="2530548"/>
            <a:chOff x="7766729" y="2717093"/>
            <a:chExt cx="3559134" cy="25305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A104FD1-9BA5-1D48-9261-98026223382A}"/>
                </a:ext>
              </a:extLst>
            </p:cNvPr>
            <p:cNvSpPr/>
            <p:nvPr/>
          </p:nvSpPr>
          <p:spPr>
            <a:xfrm>
              <a:off x="8705136" y="4555692"/>
              <a:ext cx="118533" cy="135466"/>
            </a:xfrm>
            <a:prstGeom prst="ellipse">
              <a:avLst/>
            </a:prstGeom>
            <a:solidFill>
              <a:srgbClr val="292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EDFFF8-0814-0740-B7EC-782479844AF9}"/>
                </a:ext>
              </a:extLst>
            </p:cNvPr>
            <p:cNvSpPr txBox="1"/>
            <p:nvPr/>
          </p:nvSpPr>
          <p:spPr>
            <a:xfrm>
              <a:off x="8079085" y="4655657"/>
              <a:ext cx="15764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err="1">
                  <a:solidFill>
                    <a:srgbClr val="2929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AlfredHitchcock</a:t>
              </a:r>
              <a:endParaRPr lang="en-US" sz="1600" i="1" dirty="0">
                <a:solidFill>
                  <a:srgbClr val="2929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2F7AA06-541F-8943-A1EE-0E219299AACF}"/>
                </a:ext>
              </a:extLst>
            </p:cNvPr>
            <p:cNvCxnSpPr/>
            <p:nvPr/>
          </p:nvCxnSpPr>
          <p:spPr>
            <a:xfrm flipV="1">
              <a:off x="7777362" y="2717093"/>
              <a:ext cx="0" cy="25305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284A0BA-4E50-164B-8852-625DB60186A5}"/>
                </a:ext>
              </a:extLst>
            </p:cNvPr>
            <p:cNvCxnSpPr/>
            <p:nvPr/>
          </p:nvCxnSpPr>
          <p:spPr>
            <a:xfrm>
              <a:off x="7766729" y="5247641"/>
              <a:ext cx="33279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4F2F11-5F82-3B44-BD45-73ECA5678A63}"/>
                </a:ext>
              </a:extLst>
            </p:cNvPr>
            <p:cNvSpPr/>
            <p:nvPr/>
          </p:nvSpPr>
          <p:spPr>
            <a:xfrm>
              <a:off x="9506122" y="3688113"/>
              <a:ext cx="118533" cy="135466"/>
            </a:xfrm>
            <a:prstGeom prst="ellipse">
              <a:avLst/>
            </a:prstGeom>
            <a:solidFill>
              <a:srgbClr val="2929F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4BC4CC-345B-8F4C-9CA4-0558A32A1D02}"/>
                </a:ext>
              </a:extLst>
            </p:cNvPr>
            <p:cNvCxnSpPr>
              <a:cxnSpLocks/>
              <a:stCxn id="5" idx="7"/>
            </p:cNvCxnSpPr>
            <p:nvPr/>
          </p:nvCxnSpPr>
          <p:spPr>
            <a:xfrm flipV="1">
              <a:off x="8806310" y="3864247"/>
              <a:ext cx="759078" cy="71128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1C8FB5-9152-1D41-ACCC-244BDB28188E}"/>
                </a:ext>
              </a:extLst>
            </p:cNvPr>
            <p:cNvSpPr txBox="1"/>
            <p:nvPr/>
          </p:nvSpPr>
          <p:spPr>
            <a:xfrm>
              <a:off x="9012312" y="4278254"/>
              <a:ext cx="8519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474BB0-A368-C54A-ADC2-D3D29ED76D7B}"/>
                </a:ext>
              </a:extLst>
            </p:cNvPr>
            <p:cNvSpPr/>
            <p:nvPr/>
          </p:nvSpPr>
          <p:spPr>
            <a:xfrm>
              <a:off x="9624655" y="3775271"/>
              <a:ext cx="118533" cy="135466"/>
            </a:xfrm>
            <a:prstGeom prst="ellipse">
              <a:avLst/>
            </a:prstGeom>
            <a:solidFill>
              <a:srgbClr val="2929F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802A4DF-D991-4E44-92BC-EC1C2AE54505}"/>
                </a:ext>
              </a:extLst>
            </p:cNvPr>
            <p:cNvSpPr/>
            <p:nvPr/>
          </p:nvSpPr>
          <p:spPr>
            <a:xfrm>
              <a:off x="9655542" y="3671235"/>
              <a:ext cx="118533" cy="135466"/>
            </a:xfrm>
            <a:prstGeom prst="ellipse">
              <a:avLst/>
            </a:prstGeom>
            <a:solidFill>
              <a:srgbClr val="2929F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C9792E-DA33-5242-9021-F9A882590110}"/>
                </a:ext>
              </a:extLst>
            </p:cNvPr>
            <p:cNvSpPr/>
            <p:nvPr/>
          </p:nvSpPr>
          <p:spPr>
            <a:xfrm>
              <a:off x="9533294" y="3569176"/>
              <a:ext cx="118533" cy="135466"/>
            </a:xfrm>
            <a:prstGeom prst="ellipse">
              <a:avLst/>
            </a:prstGeom>
            <a:solidFill>
              <a:srgbClr val="2929F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2B851C-649B-074C-B2A7-D9A833F8B448}"/>
                </a:ext>
              </a:extLst>
            </p:cNvPr>
            <p:cNvSpPr/>
            <p:nvPr/>
          </p:nvSpPr>
          <p:spPr>
            <a:xfrm>
              <a:off x="9577117" y="3700997"/>
              <a:ext cx="118533" cy="135466"/>
            </a:xfrm>
            <a:prstGeom prst="ellipse">
              <a:avLst/>
            </a:prstGeom>
            <a:solidFill>
              <a:srgbClr val="2929F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70AC48-DC1B-C547-92E8-A188970CF301}"/>
                </a:ext>
              </a:extLst>
            </p:cNvPr>
            <p:cNvSpPr/>
            <p:nvPr/>
          </p:nvSpPr>
          <p:spPr>
            <a:xfrm>
              <a:off x="9747487" y="3700997"/>
              <a:ext cx="118533" cy="135466"/>
            </a:xfrm>
            <a:prstGeom prst="ellipse">
              <a:avLst/>
            </a:prstGeom>
            <a:solidFill>
              <a:srgbClr val="2929F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C437627F-314D-6142-807D-2F3511DC17D8}"/>
                </a:ext>
              </a:extLst>
            </p:cNvPr>
            <p:cNvSpPr/>
            <p:nvPr/>
          </p:nvSpPr>
          <p:spPr>
            <a:xfrm>
              <a:off x="9961613" y="3146065"/>
              <a:ext cx="118524" cy="1238460"/>
            </a:xfrm>
            <a:prstGeom prst="leftBrace">
              <a:avLst/>
            </a:prstGeom>
            <a:ln>
              <a:solidFill>
                <a:srgbClr val="292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D23247-68D3-3C40-A059-C22C0B834B55}"/>
                </a:ext>
              </a:extLst>
            </p:cNvPr>
            <p:cNvSpPr txBox="1"/>
            <p:nvPr/>
          </p:nvSpPr>
          <p:spPr>
            <a:xfrm>
              <a:off x="10080137" y="3042307"/>
              <a:ext cx="124572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2929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Psycho</a:t>
              </a:r>
            </a:p>
            <a:p>
              <a:r>
                <a:rPr lang="en-US" sz="1600" i="1" dirty="0">
                  <a:solidFill>
                    <a:srgbClr val="2929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Rebecca</a:t>
              </a:r>
            </a:p>
            <a:p>
              <a:r>
                <a:rPr lang="en-US" sz="1600" i="1" dirty="0" err="1">
                  <a:solidFill>
                    <a:srgbClr val="2929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RearWindow</a:t>
              </a:r>
              <a:endParaRPr lang="en-US" sz="1600" i="1" dirty="0">
                <a:solidFill>
                  <a:srgbClr val="2929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b="1" i="1" dirty="0">
                  <a:solidFill>
                    <a:srgbClr val="2929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en-US" sz="1200" b="1" i="1" dirty="0">
                  <a:solidFill>
                    <a:srgbClr val="2929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en-US" sz="1200" b="1" i="1" dirty="0">
                  <a:solidFill>
                    <a:srgbClr val="2929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FBA4DE-2F92-654A-AAC7-6143C39B383C}"/>
              </a:ext>
            </a:extLst>
          </p:cNvPr>
          <p:cNvGrpSpPr/>
          <p:nvPr/>
        </p:nvGrpSpPr>
        <p:grpSpPr>
          <a:xfrm>
            <a:off x="7976173" y="2791565"/>
            <a:ext cx="1930876" cy="1119172"/>
            <a:chOff x="2008694" y="3655946"/>
            <a:chExt cx="1930876" cy="111917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E7336D-EC7F-4C41-805A-38E9ED690152}"/>
                </a:ext>
              </a:extLst>
            </p:cNvPr>
            <p:cNvSpPr txBox="1"/>
            <p:nvPr/>
          </p:nvSpPr>
          <p:spPr>
            <a:xfrm>
              <a:off x="2008694" y="3655947"/>
              <a:ext cx="1497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err="1">
                  <a:solidFill>
                    <a:srgbClr val="2929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AnthonyPerkins</a:t>
              </a:r>
              <a:endParaRPr lang="en-US" sz="1600" i="1" dirty="0">
                <a:solidFill>
                  <a:srgbClr val="2929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8236798-C2EB-FB4D-9976-386AF566C245}"/>
                </a:ext>
              </a:extLst>
            </p:cNvPr>
            <p:cNvCxnSpPr>
              <a:cxnSpLocks/>
            </p:cNvCxnSpPr>
            <p:nvPr/>
          </p:nvCxnSpPr>
          <p:spPr>
            <a:xfrm>
              <a:off x="2899834" y="4058318"/>
              <a:ext cx="660948" cy="46428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5DD3740-932C-BE47-8C50-FB9A967DA6B2}"/>
                </a:ext>
              </a:extLst>
            </p:cNvPr>
            <p:cNvSpPr/>
            <p:nvPr/>
          </p:nvSpPr>
          <p:spPr>
            <a:xfrm>
              <a:off x="2820086" y="3978192"/>
              <a:ext cx="118533" cy="135466"/>
            </a:xfrm>
            <a:prstGeom prst="ellipse">
              <a:avLst/>
            </a:prstGeom>
            <a:solidFill>
              <a:srgbClr val="292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BC96B3-EB7A-2F45-883E-B9B154DFF028}"/>
                </a:ext>
              </a:extLst>
            </p:cNvPr>
            <p:cNvSpPr txBox="1"/>
            <p:nvPr/>
          </p:nvSpPr>
          <p:spPr>
            <a:xfrm>
              <a:off x="2298471" y="4224715"/>
              <a:ext cx="1057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starred_in</a:t>
              </a:r>
              <a:endPara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1197694-446D-304D-A656-F18E082DE7F8}"/>
                </a:ext>
              </a:extLst>
            </p:cNvPr>
            <p:cNvSpPr/>
            <p:nvPr/>
          </p:nvSpPr>
          <p:spPr>
            <a:xfrm>
              <a:off x="2055859" y="3655946"/>
              <a:ext cx="1883711" cy="11191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66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46533E59-5284-5B4B-AB32-D4B90BD5F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290" y="2219040"/>
            <a:ext cx="4753864" cy="2662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33490-CCF3-684B-8EF8-6802B02F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AE412-802C-2D47-8442-275286A1C9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5621020" cy="3760891"/>
              </a:xfrm>
            </p:spPr>
            <p:txBody>
              <a:bodyPr/>
              <a:lstStyle/>
              <a:p>
                <a:pPr lvl="1"/>
                <a:r>
                  <a:rPr lang="en-US" dirty="0"/>
                  <a:t>Translation on </a:t>
                </a:r>
                <a:r>
                  <a:rPr lang="en-US" i="1" dirty="0"/>
                  <a:t>hyperplanes</a:t>
                </a:r>
                <a:endParaRPr lang="en-US" dirty="0"/>
              </a:p>
              <a:p>
                <a:pPr lvl="2"/>
                <a:r>
                  <a:rPr lang="en-US" sz="1800" dirty="0"/>
                  <a:t>Each relation is characterized by two vectors: </a:t>
                </a:r>
              </a:p>
              <a:p>
                <a:pPr marL="726948" lvl="2" indent="-342900">
                  <a:buAutoNum type="arabicParenBoth"/>
                </a:pPr>
                <a:r>
                  <a:rPr lang="en-US" sz="1800" i="1" dirty="0"/>
                  <a:t>Normal</a:t>
                </a:r>
                <a:r>
                  <a:rPr lang="en-US" sz="1800" dirty="0"/>
                  <a:t> </a:t>
                </a:r>
                <a:r>
                  <a:rPr lang="en-US" sz="1800" i="1" dirty="0"/>
                  <a:t>of</a:t>
                </a:r>
                <a:r>
                  <a:rPr lang="en-US" sz="1800" dirty="0"/>
                  <a:t> the hyperplane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726948" lvl="2" indent="-342900">
                  <a:buAutoNum type="arabicParenBoth"/>
                </a:pPr>
                <a:r>
                  <a:rPr lang="en-US" sz="1800" i="1" dirty="0"/>
                  <a:t>Translation</a:t>
                </a:r>
                <a:r>
                  <a:rPr lang="en-US" sz="1800" dirty="0"/>
                  <a:t> </a:t>
                </a:r>
                <a:r>
                  <a:rPr lang="en-US" sz="1800" i="1" dirty="0"/>
                  <a:t>on</a:t>
                </a:r>
                <a:r>
                  <a:rPr lang="en-US" sz="1800" dirty="0"/>
                  <a:t> the hyperplane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The </a:t>
                </a:r>
                <a:r>
                  <a:rPr lang="en-US" sz="1800" i="1" dirty="0"/>
                  <a:t>projection</a:t>
                </a:r>
                <a:r>
                  <a:rPr lang="en-US" sz="1800" dirty="0"/>
                  <a:t> of the entities on the hyperplane can be translated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AE412-802C-2D47-8442-275286A1C9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5621020" cy="3760891"/>
              </a:xfrm>
              <a:blipFill>
                <a:blip r:embed="rId3"/>
                <a:stretch>
                  <a:fillRect t="-673" r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17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0BA92-4804-E746-A10C-FBF1F43F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3006D-E471-A044-8748-10EE93485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Scoring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  <m:r>
                              <a:rPr lang="en-US" b="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b="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Restrict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b="0" i="1" dirty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Loss: </a:t>
                </a:r>
              </a:p>
              <a:p>
                <a:pPr lvl="2"/>
                <a:r>
                  <a:rPr lang="en-US" sz="1800" dirty="0"/>
                  <a:t>Margin-based ranking loss: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800" b="0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1800" b="0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Constraints:</a:t>
                </a:r>
              </a:p>
              <a:p>
                <a:pPr marL="726948" lvl="2" indent="-342900">
                  <a:buAutoNum type="arabicParenBoth"/>
                </a:pPr>
                <a:r>
                  <a:rPr lang="en-US" sz="1800" dirty="0"/>
                  <a:t>Scale for all embeddings: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1800" dirty="0"/>
              </a:p>
              <a:p>
                <a:pPr marL="726948" lvl="2" indent="-342900">
                  <a:buFont typeface="Calibri" pitchFamily="34" charset="0"/>
                  <a:buAutoNum type="arabicParenBoth"/>
                </a:pPr>
                <a:r>
                  <a:rPr lang="en-US" sz="1800" dirty="0"/>
                  <a:t>Orthogonal (soft):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1800" dirty="0"/>
              </a:p>
              <a:p>
                <a:pPr marL="726948" lvl="2" indent="-342900">
                  <a:buAutoNum type="arabicParenBoth"/>
                </a:pPr>
                <a:r>
                  <a:rPr lang="en-US" sz="1800" dirty="0"/>
                  <a:t>Unit normality: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dirty="0"/>
              </a:p>
              <a:p>
                <a:pPr marL="384048" lvl="2" indent="0">
                  <a:buNone/>
                </a:pPr>
                <a:endParaRPr lang="en-US" sz="1800" dirty="0"/>
              </a:p>
              <a:p>
                <a:pPr marL="384048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3006D-E471-A044-8748-10EE93485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986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7CB6-E323-9E4F-925A-C53BFA7C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4EF60-23BA-B042-9476-A4B905D70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Introduction to Knowledge Graphs</a:t>
            </a:r>
          </a:p>
          <a:p>
            <a:pPr lvl="1"/>
            <a:r>
              <a:rPr lang="en-US" dirty="0"/>
              <a:t>Knowledge Graph Embedding</a:t>
            </a:r>
          </a:p>
          <a:p>
            <a:pPr lvl="2"/>
            <a:r>
              <a:rPr lang="en-US" sz="1800" dirty="0"/>
              <a:t>Translational methods</a:t>
            </a:r>
          </a:p>
          <a:p>
            <a:pPr lvl="2"/>
            <a:r>
              <a:rPr lang="en-US" sz="1800" dirty="0"/>
              <a:t>Similarity-based methods</a:t>
            </a:r>
          </a:p>
          <a:p>
            <a:pPr lvl="2"/>
            <a:r>
              <a:rPr lang="en-US" sz="1800" dirty="0"/>
              <a:t>Additional information, graphical contexts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16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0BA92-4804-E746-A10C-FBF1F43F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3006D-E471-A044-8748-10EE93485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sz="1800" dirty="0"/>
                  <a:t>Generating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1800" dirty="0"/>
                  <a:t> (avoiding false negatives)</a:t>
                </a:r>
              </a:p>
              <a:p>
                <a:pPr lvl="2"/>
                <a:r>
                  <a:rPr lang="en-US" sz="1800" dirty="0"/>
                  <a:t>Closed world assumption: all facts not contained in the observed KG are false</a:t>
                </a:r>
              </a:p>
              <a:p>
                <a:pPr lvl="2"/>
                <a:r>
                  <a:rPr lang="en-US" sz="1800" dirty="0"/>
                  <a:t>Open world assumption: non-observed facts can be false or missing </a:t>
                </a:r>
              </a:p>
              <a:p>
                <a:pPr lvl="1"/>
                <a:r>
                  <a:rPr lang="en-US" dirty="0"/>
                  <a:t>Intuition: replacing the head is more likely to result in negative facts in one-to-many relations, etc.</a:t>
                </a:r>
              </a:p>
              <a:p>
                <a:pPr lvl="1"/>
                <a:r>
                  <a:rPr lang="en-US" dirty="0"/>
                  <a:t>For a relation type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𝑡𝑝h</m:t>
                    </m:r>
                  </m:oMath>
                </a14:m>
                <a:r>
                  <a:rPr lang="en-US" sz="1800" dirty="0"/>
                  <a:t>: average number of tails per head;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h𝑝𝑡</m:t>
                    </m:r>
                  </m:oMath>
                </a14:m>
                <a:r>
                  <a:rPr lang="en-US" sz="1800" dirty="0"/>
                  <a:t>: average number of heads per tail</a:t>
                </a:r>
              </a:p>
              <a:p>
                <a:pPr lvl="2"/>
                <a:r>
                  <a:rPr lang="en-US" sz="1800" dirty="0"/>
                  <a:t>Probability of corrupting the head/probability of corrupting the tail =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𝑡𝑝h</m:t>
                    </m:r>
                  </m:oMath>
                </a14:m>
                <a:r>
                  <a:rPr lang="en-US" sz="1800" dirty="0"/>
                  <a:t>/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h𝑝𝑡</m:t>
                    </m:r>
                  </m:oMath>
                </a14:m>
                <a:r>
                  <a:rPr lang="en-US" sz="1800" dirty="0"/>
                  <a:t> (Bernoulli)</a:t>
                </a:r>
              </a:p>
              <a:p>
                <a:pPr marL="384048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3006D-E471-A044-8748-10EE93485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73" r="-1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837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34D5-AEC2-AC41-A215-CD4C13D6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A6B0-8AFF-6644-A35C-00BBA49E6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3D534C2-A4BA-6246-8A89-1EF2AAAD2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86" y="3041620"/>
            <a:ext cx="6494140" cy="206560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AEA597F3-EAD1-AB4E-AED8-970C2F251EFD}"/>
              </a:ext>
            </a:extLst>
          </p:cNvPr>
          <p:cNvSpPr/>
          <p:nvPr/>
        </p:nvSpPr>
        <p:spPr>
          <a:xfrm>
            <a:off x="3744926" y="3514061"/>
            <a:ext cx="45719" cy="425548"/>
          </a:xfrm>
          <a:prstGeom prst="leftBrace">
            <a:avLst/>
          </a:prstGeom>
          <a:ln w="158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2519DF4-9CDA-8142-A095-4D8AD80B7DFB}"/>
              </a:ext>
            </a:extLst>
          </p:cNvPr>
          <p:cNvSpPr/>
          <p:nvPr/>
        </p:nvSpPr>
        <p:spPr>
          <a:xfrm>
            <a:off x="3744926" y="4073707"/>
            <a:ext cx="68579" cy="714260"/>
          </a:xfrm>
          <a:prstGeom prst="leftBrace">
            <a:avLst/>
          </a:prstGeom>
          <a:ln w="158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3B897-A7D3-244D-A5E7-76F0B0F22B99}"/>
              </a:ext>
            </a:extLst>
          </p:cNvPr>
          <p:cNvSpPr txBox="1"/>
          <p:nvPr/>
        </p:nvSpPr>
        <p:spPr>
          <a:xfrm>
            <a:off x="1930074" y="3568309"/>
            <a:ext cx="1705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Link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DEBF7-099E-A347-A841-81862D100813}"/>
              </a:ext>
            </a:extLst>
          </p:cNvPr>
          <p:cNvSpPr txBox="1"/>
          <p:nvPr/>
        </p:nvSpPr>
        <p:spPr>
          <a:xfrm>
            <a:off x="1488558" y="4261560"/>
            <a:ext cx="2146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Triple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68375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9460-4E4A-F643-9EB1-92D3B075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E71B-F14C-0F46-B81D-94DC729A0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Link prediction</a:t>
                </a:r>
              </a:p>
              <a:p>
                <a:pPr lvl="2"/>
                <a:r>
                  <a:rPr lang="en-US" sz="1800" dirty="0"/>
                  <a:t>For each gold (true) triple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/>
                  <a:t>: replace the tail/head with every entity in the KG</a:t>
                </a:r>
              </a:p>
              <a:p>
                <a:pPr lvl="2"/>
                <a:r>
                  <a:rPr lang="en-US" sz="1800" dirty="0"/>
                  <a:t>Calculate a dissimilarity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/>
                  <a:t> for each corrupted triple and rank</a:t>
                </a:r>
              </a:p>
              <a:p>
                <a:pPr lvl="2"/>
                <a:r>
                  <a:rPr lang="en-US" sz="1800" dirty="0"/>
                  <a:t>Get the rank of the original triple (if the corrupted triple is also in the KG, remove it before ranking)</a:t>
                </a:r>
              </a:p>
              <a:p>
                <a:pPr lvl="2"/>
                <a:r>
                  <a:rPr lang="en-US" sz="1800" dirty="0"/>
                  <a:t>Metrics</a:t>
                </a:r>
              </a:p>
              <a:p>
                <a:pPr marL="726948" lvl="2" indent="-342900">
                  <a:buAutoNum type="arabicParenBoth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𝐴𝑣𝑒𝑟𝑎𝑔𝑒𝑑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𝑟𝑎𝑛𝑘</m:t>
                    </m:r>
                  </m:oMath>
                </a14:m>
                <a:endParaRPr lang="en-US" sz="1800" dirty="0"/>
              </a:p>
              <a:p>
                <a:pPr marL="726948" lvl="2" indent="-342900">
                  <a:buAutoNum type="arabicParenBoth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𝐻𝑖𝑡𝑠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@10</m:t>
                    </m:r>
                  </m:oMath>
                </a14:m>
                <a:r>
                  <a:rPr lang="en-US" sz="1800" dirty="0"/>
                  <a:t>: proportion of ranks no larger than 10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E71B-F14C-0F46-B81D-94DC729A0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29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9460-4E4A-F643-9EB1-92D3B075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3E71B-F14C-0F46-B81D-94DC729A0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Link prediction: Results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AA520E1-6A73-3741-8980-478FCE93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86" y="2666507"/>
            <a:ext cx="9144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43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9460-4E4A-F643-9EB1-92D3B075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3E71B-F14C-0F46-B81D-94DC729A0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Link prediction: Results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0E863A6-61B3-A143-9076-3A5126E4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733601"/>
            <a:ext cx="91186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9460-4E4A-F643-9EB1-92D3B075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E71B-F14C-0F46-B81D-94DC729A0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Triple classification</a:t>
                </a:r>
              </a:p>
              <a:p>
                <a:pPr lvl="2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/>
                  <a:t> exceeds a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/>
                  <a:t>, predict positive</a:t>
                </a:r>
              </a:p>
              <a:p>
                <a:pPr lvl="2"/>
                <a:r>
                  <a:rPr lang="en-US" sz="1800" dirty="0"/>
                  <a:t>Results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E71B-F14C-0F46-B81D-94DC729A0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82281D-2A34-324B-9A99-EF9650FFE6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14"/>
          <a:stretch/>
        </p:blipFill>
        <p:spPr>
          <a:xfrm>
            <a:off x="3763046" y="3147925"/>
            <a:ext cx="5194300" cy="30920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C13275-2FFF-934D-8082-2E7D73C037C9}"/>
                  </a:ext>
                </a:extLst>
              </p:cNvPr>
              <p:cNvSpPr txBox="1"/>
              <p:nvPr/>
            </p:nvSpPr>
            <p:spPr>
              <a:xfrm>
                <a:off x="2752844" y="4098671"/>
                <a:ext cx="1127809" cy="266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C13275-2FFF-934D-8082-2E7D73C03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44" y="4098671"/>
                <a:ext cx="1127809" cy="266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A88B25-16D5-514F-9D70-48EE549FA22B}"/>
                  </a:ext>
                </a:extLst>
              </p:cNvPr>
              <p:cNvSpPr txBox="1"/>
              <p:nvPr/>
            </p:nvSpPr>
            <p:spPr>
              <a:xfrm>
                <a:off x="2626399" y="4578832"/>
                <a:ext cx="1254254" cy="258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1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sz="1000" dirty="0"/>
                  <a:t>t)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A88B25-16D5-514F-9D70-48EE549FA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399" y="4578832"/>
                <a:ext cx="1254254" cy="258661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88E9F9-66D3-0A41-8406-54E730B7580C}"/>
                  </a:ext>
                </a:extLst>
              </p:cNvPr>
              <p:cNvSpPr txBox="1"/>
              <p:nvPr/>
            </p:nvSpPr>
            <p:spPr>
              <a:xfrm>
                <a:off x="3297095" y="4796278"/>
                <a:ext cx="5835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88E9F9-66D3-0A41-8406-54E730B75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95" y="4796278"/>
                <a:ext cx="583558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BA1D9C-19CD-444C-B9C6-C7FA535103AC}"/>
                  </a:ext>
                </a:extLst>
              </p:cNvPr>
              <p:cNvSpPr txBox="1"/>
              <p:nvPr/>
            </p:nvSpPr>
            <p:spPr>
              <a:xfrm>
                <a:off x="1516416" y="4323491"/>
                <a:ext cx="2364237" cy="296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BA1D9C-19CD-444C-B9C6-C7FA5351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416" y="4323491"/>
                <a:ext cx="2364237" cy="2965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002608-2EA7-734F-BE6F-702F9768B7DF}"/>
                  </a:ext>
                </a:extLst>
              </p:cNvPr>
              <p:cNvSpPr txBox="1"/>
              <p:nvPr/>
            </p:nvSpPr>
            <p:spPr>
              <a:xfrm>
                <a:off x="1841890" y="5001283"/>
                <a:ext cx="2038763" cy="258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002608-2EA7-734F-BE6F-702F9768B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90" y="5001283"/>
                <a:ext cx="2038763" cy="2586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44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9460-4E4A-F643-9EB1-92D3B075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3E71B-F14C-0F46-B81D-94DC729A0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Triple classification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354CCC3-1144-0141-B99A-FC0FE553F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2721970"/>
            <a:ext cx="8699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81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F9B8BC1-D794-6046-AFCD-EC2D886A6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19"/>
          <a:stretch/>
        </p:blipFill>
        <p:spPr>
          <a:xfrm>
            <a:off x="2422901" y="3758610"/>
            <a:ext cx="7407157" cy="2598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CB451-5293-C34A-BFEC-69AE7C6E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96923E-BF3A-A14F-B7F5-64D7A482C1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Relational fact extraction</a:t>
                </a:r>
              </a:p>
              <a:p>
                <a:pPr lvl="2"/>
                <a:r>
                  <a:rPr lang="en-US" sz="1800" dirty="0"/>
                  <a:t>Combine KG embedding score &amp; text extraction score (Sm2r)</a:t>
                </a:r>
              </a:p>
              <a:p>
                <a:pPr lvl="2"/>
                <a:r>
                  <a:rPr lang="en-US" sz="180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Evaluation: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800" dirty="0"/>
              </a:p>
              <a:p>
                <a:pPr lvl="2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96923E-BF3A-A14F-B7F5-64D7A482C1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27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Table&#10;&#10;Description automatically generated">
            <a:extLst>
              <a:ext uri="{FF2B5EF4-FFF2-40B4-BE49-F238E27FC236}">
                <a16:creationId xmlns:a16="http://schemas.microsoft.com/office/drawing/2014/main" id="{8460259F-6448-D846-8B2F-152F3BED7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220" y="0"/>
            <a:ext cx="102995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895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328C18-1189-0C45-9D24-5A4E45A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2959894"/>
            <a:ext cx="75438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71683-F96C-904F-B9FE-F6A937B5A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BB06-8C45-BA49-9622-86FC987753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relation “rotates” the head to the tail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BB06-8C45-BA49-9622-86FC987753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FD90DB-6F3F-474F-8AC2-57C2C4CE133D}"/>
              </a:ext>
            </a:extLst>
          </p:cNvPr>
          <p:cNvCxnSpPr/>
          <p:nvPr/>
        </p:nvCxnSpPr>
        <p:spPr>
          <a:xfrm flipV="1">
            <a:off x="5435600" y="4419600"/>
            <a:ext cx="1295400" cy="533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7825D20-F2FB-7249-95E1-60C1D91F646D}"/>
              </a:ext>
            </a:extLst>
          </p:cNvPr>
          <p:cNvSpPr/>
          <p:nvPr/>
        </p:nvSpPr>
        <p:spPr>
          <a:xfrm>
            <a:off x="4559300" y="6396335"/>
            <a:ext cx="7632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Sun,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Zhiqing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et al. "Rotate: Knowledge graph embedding by relational rotation in complex space." </a:t>
            </a:r>
            <a:r>
              <a:rPr lang="en-US" sz="1200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arXiv:1902.10197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(2019).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5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2FD5-728B-9E46-9693-06D7779B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C609A68-0615-914D-A83F-F1F544763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380" y="2787071"/>
            <a:ext cx="7950200" cy="1587500"/>
          </a:xfrm>
        </p:spPr>
      </p:pic>
    </p:spTree>
    <p:extLst>
      <p:ext uri="{BB962C8B-B14F-4D97-AF65-F5344CB8AC3E}">
        <p14:creationId xmlns:p14="http://schemas.microsoft.com/office/powerpoint/2010/main" val="1628118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A46CA1-483D-4D41-8AE2-12E37DFC9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29" y="4426016"/>
            <a:ext cx="6313170" cy="1974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D4505-B699-C44D-82A3-4C64A175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KG Embedding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B0CDE-53B2-3149-9E7F-FFA70D7FE0B7}"/>
              </a:ext>
            </a:extLst>
          </p:cNvPr>
          <p:cNvSpPr txBox="1"/>
          <p:nvPr/>
        </p:nvSpPr>
        <p:spPr>
          <a:xfrm>
            <a:off x="6096000" y="6400800"/>
            <a:ext cx="609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err="1">
                <a:solidFill>
                  <a:schemeClr val="bg1"/>
                </a:solidFill>
              </a:rPr>
              <a:t>www.cip.ifi.lmu.de</a:t>
            </a:r>
            <a:r>
              <a:rPr lang="en-US" sz="1000" dirty="0">
                <a:solidFill>
                  <a:schemeClr val="bg1"/>
                </a:solidFill>
              </a:rPr>
              <a:t>/~nickel/data/slides-icml2011.pdf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6C785-1656-494B-B4AC-315BD153BB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Similarity-based scoring</a:t>
                </a:r>
              </a:p>
              <a:p>
                <a:pPr lvl="1"/>
                <a:r>
                  <a:rPr lang="en-US" dirty="0"/>
                  <a:t>RESCAL</a:t>
                </a:r>
              </a:p>
              <a:p>
                <a:pPr lvl="2"/>
                <a:r>
                  <a:rPr lang="en-US" sz="1800" b="0" dirty="0"/>
                  <a:t>Decompose the fact matrix for relation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b="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b="0" dirty="0"/>
                  <a:t> is the entity embedding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b="0" dirty="0"/>
                  <a:t> is the matrix for relation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8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𝑅𝑡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Loss: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800" b="0" dirty="0"/>
              </a:p>
              <a:p>
                <a:pPr lvl="2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6C785-1656-494B-B4AC-315BD153B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673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08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4505-B699-C44D-82A3-4C64A175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KG Embedding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B0CDE-53B2-3149-9E7F-FFA70D7FE0B7}"/>
              </a:ext>
            </a:extLst>
          </p:cNvPr>
          <p:cNvSpPr txBox="1"/>
          <p:nvPr/>
        </p:nvSpPr>
        <p:spPr>
          <a:xfrm>
            <a:off x="6096000" y="6400800"/>
            <a:ext cx="609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err="1">
                <a:solidFill>
                  <a:schemeClr val="bg1"/>
                </a:solidFill>
              </a:rPr>
              <a:t>www.cip.ifi.lmu.de</a:t>
            </a:r>
            <a:r>
              <a:rPr lang="en-US" sz="1000" dirty="0">
                <a:solidFill>
                  <a:schemeClr val="bg1"/>
                </a:solidFill>
              </a:rPr>
              <a:t>/~nickel/data/slides-icml2011.pdf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6C785-1656-494B-B4AC-315BD153BB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DistMult: </a:t>
                </a:r>
                <a:r>
                  <a:rPr lang="en-US" sz="1800" b="0" dirty="0"/>
                  <a:t>Simplified to diagonal matrices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Holographic Embedding:</a:t>
                </a:r>
              </a:p>
              <a:p>
                <a:pPr lvl="2"/>
                <a:r>
                  <a:rPr lang="en-US" sz="1800" dirty="0"/>
                  <a:t>Use circular correlation instead of tensor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 dirty="0"/>
              </a:p>
              <a:p>
                <a:pPr lvl="1"/>
                <a:r>
                  <a:rPr lang="en-US" sz="1800" b="0" dirty="0"/>
                  <a:t>Complex Embedding: embedding vectors are in the complex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6C785-1656-494B-B4AC-315BD153B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843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D209-DD94-F04A-A187-97988C6E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KG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D44D-5227-AE4C-8527-3CDA94E6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Neural network-based semantic matching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3DD85F-C8F7-6142-86B7-A049DC1F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7" y="3000375"/>
            <a:ext cx="11655362" cy="27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50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8123-D1F9-2F49-BD99-EC217842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KG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6A5DD-455B-AD45-B28E-0D0A115C6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ConvE</a:t>
            </a:r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38ACD08-574A-E943-BA0F-880A5E82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58" y="2802190"/>
            <a:ext cx="9014283" cy="27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28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A541-7828-C448-B2D2-11E997A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6209A-FEB5-3249-9925-A90109379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So far, all the mentioned models are based on “facts” (triples) only. What are the limitations?</a:t>
            </a:r>
          </a:p>
        </p:txBody>
      </p:sp>
    </p:spTree>
    <p:extLst>
      <p:ext uri="{BB962C8B-B14F-4D97-AF65-F5344CB8AC3E}">
        <p14:creationId xmlns:p14="http://schemas.microsoft.com/office/powerpoint/2010/main" val="1404818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B3F9-8B8A-144F-98EC-B5480149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B5933-3B85-2C4A-A58F-B67BF6E6E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How additional information can be incorporated to the KG embedding?</a:t>
            </a:r>
          </a:p>
          <a:p>
            <a:pPr lvl="2"/>
            <a:r>
              <a:rPr lang="en-US" sz="1800" dirty="0"/>
              <a:t>Graph contexts?</a:t>
            </a:r>
          </a:p>
          <a:p>
            <a:pPr lvl="2"/>
            <a:r>
              <a:rPr lang="en-US" sz="1800" dirty="0"/>
              <a:t>Entity attributes?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8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9F5E-6AF7-5642-B3E4-20354392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6E56-6EFA-F846-A809-B65F6FF7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Entity types: enforce entities of the same category to be similar</a:t>
            </a:r>
          </a:p>
          <a:p>
            <a:pPr lvl="1"/>
            <a:r>
              <a:rPr lang="en-US" dirty="0"/>
              <a:t>Graph contexts</a:t>
            </a:r>
          </a:p>
          <a:p>
            <a:pPr lvl="2"/>
            <a:r>
              <a:rPr lang="en-US" sz="1800" dirty="0"/>
              <a:t>Paths: model paths as a composition of relation embeddings</a:t>
            </a:r>
          </a:p>
          <a:p>
            <a:pPr lvl="2"/>
            <a:r>
              <a:rPr lang="en-US" sz="1800" dirty="0"/>
              <a:t>Graph CNN</a:t>
            </a:r>
          </a:p>
          <a:p>
            <a:pPr lvl="1"/>
            <a:r>
              <a:rPr lang="en-US" dirty="0"/>
              <a:t>Entity attributes</a:t>
            </a:r>
          </a:p>
          <a:p>
            <a:pPr lvl="1"/>
            <a:r>
              <a:rPr lang="en-US" dirty="0"/>
              <a:t>Temporal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46279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9024FF7-3669-2A47-91AB-40EFBCA4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82" y="1853485"/>
            <a:ext cx="5951818" cy="3336625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31DBAC9-47FF-8246-A4F8-48178D97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71" y="4721101"/>
            <a:ext cx="2368563" cy="1679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FD76E-5E1F-AE44-82F1-2C2B528C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Graph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0EB96-67B0-114E-949D-C88333321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662108" cy="376089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Random walk</a:t>
            </a:r>
          </a:p>
          <a:p>
            <a:pPr lvl="2"/>
            <a:r>
              <a:rPr lang="en-US" sz="1800" dirty="0"/>
              <a:t>Sample random paths from the graph then treat them as sentences</a:t>
            </a:r>
          </a:p>
          <a:p>
            <a:pPr lvl="2"/>
            <a:r>
              <a:rPr lang="en-US" sz="1800" dirty="0" err="1"/>
              <a:t>DeepWalk</a:t>
            </a:r>
            <a:r>
              <a:rPr lang="en-US" sz="1800" dirty="0"/>
              <a:t>: </a:t>
            </a:r>
          </a:p>
          <a:p>
            <a:pPr marL="841248" lvl="2" indent="-457200">
              <a:buAutoNum type="arabicParenBoth"/>
            </a:pPr>
            <a:r>
              <a:rPr lang="en-US" sz="1800" dirty="0"/>
              <a:t>Sample random walks uniformly</a:t>
            </a:r>
          </a:p>
          <a:p>
            <a:pPr marL="841248" lvl="2" indent="-457200">
              <a:buAutoNum type="arabicParenBoth"/>
            </a:pPr>
            <a:r>
              <a:rPr lang="en-US" sz="1800" dirty="0"/>
              <a:t>Train Skip-gram on the walks</a:t>
            </a:r>
          </a:p>
          <a:p>
            <a:pPr lvl="2"/>
            <a:r>
              <a:rPr lang="en-US" sz="1800" dirty="0"/>
              <a:t>Node2vec:  add second-order search bias </a:t>
            </a:r>
          </a:p>
          <a:p>
            <a:pPr lvl="1"/>
            <a:endParaRPr lang="en-US" sz="14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8F5D-A440-B149-8394-4ED4B2913F01}"/>
              </a:ext>
            </a:extLst>
          </p:cNvPr>
          <p:cNvSpPr txBox="1"/>
          <p:nvPr/>
        </p:nvSpPr>
        <p:spPr>
          <a:xfrm>
            <a:off x="717176" y="6400800"/>
            <a:ext cx="1147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>
                <a:solidFill>
                  <a:schemeClr val="bg1"/>
                </a:solidFill>
              </a:rPr>
              <a:t>Perozzi</a:t>
            </a:r>
            <a:r>
              <a:rPr lang="en-US" sz="900" dirty="0">
                <a:solidFill>
                  <a:schemeClr val="bg1"/>
                </a:solidFill>
              </a:rPr>
              <a:t>, Bryan, Rami Al-</a:t>
            </a:r>
            <a:r>
              <a:rPr lang="en-US" sz="900" dirty="0" err="1">
                <a:solidFill>
                  <a:schemeClr val="bg1"/>
                </a:solidFill>
              </a:rPr>
              <a:t>Rfou</a:t>
            </a:r>
            <a:r>
              <a:rPr lang="en-US" sz="900" dirty="0">
                <a:solidFill>
                  <a:schemeClr val="bg1"/>
                </a:solidFill>
              </a:rPr>
              <a:t>, and Steven </a:t>
            </a:r>
            <a:r>
              <a:rPr lang="en-US" sz="900" dirty="0" err="1">
                <a:solidFill>
                  <a:schemeClr val="bg1"/>
                </a:solidFill>
              </a:rPr>
              <a:t>Skiena</a:t>
            </a:r>
            <a:r>
              <a:rPr lang="en-US" sz="900" dirty="0">
                <a:solidFill>
                  <a:schemeClr val="bg1"/>
                </a:solidFill>
              </a:rPr>
              <a:t>. "</a:t>
            </a:r>
            <a:r>
              <a:rPr lang="en-US" sz="900" dirty="0" err="1">
                <a:solidFill>
                  <a:schemeClr val="bg1"/>
                </a:solidFill>
              </a:rPr>
              <a:t>Deepwalk</a:t>
            </a:r>
            <a:r>
              <a:rPr lang="en-US" sz="900" dirty="0">
                <a:solidFill>
                  <a:schemeClr val="bg1"/>
                </a:solidFill>
              </a:rPr>
              <a:t>: Online learning of social representations." </a:t>
            </a:r>
            <a:r>
              <a:rPr lang="en-US" sz="900" i="1" dirty="0">
                <a:solidFill>
                  <a:schemeClr val="bg1"/>
                </a:solidFill>
              </a:rPr>
              <a:t>Proceedings of the 20th ACM SIGKDD international conference on Knowledge discovery and data mining</a:t>
            </a:r>
            <a:r>
              <a:rPr lang="en-US" sz="900" dirty="0">
                <a:solidFill>
                  <a:schemeClr val="bg1"/>
                </a:solidFill>
              </a:rPr>
              <a:t>. 2014.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Grover, Aditya, and Jure </a:t>
            </a:r>
            <a:r>
              <a:rPr lang="en-US" sz="900" dirty="0" err="1">
                <a:solidFill>
                  <a:schemeClr val="bg1"/>
                </a:solidFill>
              </a:rPr>
              <a:t>Leskovec</a:t>
            </a:r>
            <a:r>
              <a:rPr lang="en-US" sz="900" dirty="0">
                <a:solidFill>
                  <a:schemeClr val="bg1"/>
                </a:solidFill>
              </a:rPr>
              <a:t>. "node2vec: Scalable feature learning for networks." </a:t>
            </a:r>
            <a:r>
              <a:rPr lang="en-US" sz="900" i="1" dirty="0">
                <a:solidFill>
                  <a:schemeClr val="bg1"/>
                </a:solidFill>
              </a:rPr>
              <a:t>Proceedings of the 22nd ACM SIGKDD international conference on Knowledge discovery and data mining</a:t>
            </a:r>
            <a:r>
              <a:rPr lang="en-US" sz="900" dirty="0">
                <a:solidFill>
                  <a:schemeClr val="bg1"/>
                </a:solidFill>
              </a:rPr>
              <a:t>. 2016.</a:t>
            </a:r>
          </a:p>
        </p:txBody>
      </p:sp>
    </p:spTree>
    <p:extLst>
      <p:ext uri="{BB962C8B-B14F-4D97-AF65-F5344CB8AC3E}">
        <p14:creationId xmlns:p14="http://schemas.microsoft.com/office/powerpoint/2010/main" val="2103417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B183553-02B6-484B-8B56-493F9A10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34024"/>
            <a:ext cx="10905066" cy="25899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3D42B21-7A75-8A42-8A90-B6D0E1D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dirty="0"/>
              <a:t>Paper 2</a:t>
            </a:r>
          </a:p>
        </p:txBody>
      </p:sp>
    </p:spTree>
    <p:extLst>
      <p:ext uri="{BB962C8B-B14F-4D97-AF65-F5344CB8AC3E}">
        <p14:creationId xmlns:p14="http://schemas.microsoft.com/office/powerpoint/2010/main" val="3579573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9DCA9-0995-8F4D-B0C5-8C6C0040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Methods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0A5C92E-8965-8E40-A21A-53E5D3F45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82" r="-1081"/>
          <a:stretch/>
        </p:blipFill>
        <p:spPr>
          <a:xfrm>
            <a:off x="6341487" y="2108201"/>
            <a:ext cx="5556560" cy="376089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C8D5F9-AFCE-7B4B-92E2-42744F3A56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2108201"/>
                <a:ext cx="5775008" cy="37608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For a set of relation paths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where each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sz="18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1800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i="1" dirty="0" err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lvl="2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1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/>
                  <a:t>: path reliability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‖"/>
                        <m:endChr m:val="‖"/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  <a:p>
                <a:pPr marL="384048" lvl="2" indent="0">
                  <a:buNone/>
                </a:pP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/>
                  <a:t>: the direct relation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/>
                  <a:t>)</a:t>
                </a:r>
              </a:p>
              <a:p>
                <a:pPr lvl="2"/>
                <a:endParaRPr lang="en-US" sz="1800" dirty="0"/>
              </a:p>
              <a:p>
                <a:pPr marL="20116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C8D5F9-AFCE-7B4B-92E2-42744F3A5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2108201"/>
                <a:ext cx="5775008" cy="3760891"/>
              </a:xfrm>
              <a:blipFill>
                <a:blip r:embed="rId4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29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1B86-EBD3-3D40-B021-711D65D0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5718-6C89-2442-A69C-20E3B255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What is a knowledge graph? (from Wikipedia)</a:t>
            </a:r>
          </a:p>
          <a:p>
            <a:pPr lvl="2"/>
            <a:r>
              <a:rPr lang="en-US" sz="1800" dirty="0"/>
              <a:t>A </a:t>
            </a:r>
            <a:r>
              <a:rPr lang="en-US" sz="1800" b="1" dirty="0"/>
              <a:t>knowledge graph</a:t>
            </a:r>
            <a:r>
              <a:rPr lang="en-US" sz="1800" dirty="0"/>
              <a:t> is a </a:t>
            </a:r>
            <a:r>
              <a:rPr lang="en-US" sz="1800" dirty="0">
                <a:solidFill>
                  <a:srgbClr val="FF0000"/>
                </a:solidFill>
              </a:rPr>
              <a:t>knowledge base</a:t>
            </a:r>
            <a:r>
              <a:rPr lang="en-US" sz="1800" dirty="0"/>
              <a:t> that uses a </a:t>
            </a:r>
            <a:r>
              <a:rPr lang="en-US" sz="1800" dirty="0">
                <a:solidFill>
                  <a:srgbClr val="FF0000"/>
                </a:solidFill>
              </a:rPr>
              <a:t>graph-structured data model </a:t>
            </a:r>
            <a:r>
              <a:rPr lang="en-US" sz="1800" dirty="0"/>
              <a:t>or topology to integrate data. </a:t>
            </a:r>
          </a:p>
          <a:p>
            <a:pPr lvl="2"/>
            <a:r>
              <a:rPr lang="en-US" sz="1800" dirty="0"/>
              <a:t>Knowledge graphs are often used to store </a:t>
            </a:r>
            <a:r>
              <a:rPr lang="en-US" sz="1800" dirty="0">
                <a:solidFill>
                  <a:srgbClr val="FF0000"/>
                </a:solidFill>
              </a:rPr>
              <a:t>interlinked descriptions of entities </a:t>
            </a:r>
            <a:r>
              <a:rPr lang="en-US" sz="1800" dirty="0"/>
              <a:t>– objects, events, situations or abstract concepts – with free-form semantics.</a:t>
            </a:r>
          </a:p>
        </p:txBody>
      </p:sp>
    </p:spTree>
    <p:extLst>
      <p:ext uri="{BB962C8B-B14F-4D97-AF65-F5344CB8AC3E}">
        <p14:creationId xmlns:p14="http://schemas.microsoft.com/office/powerpoint/2010/main" val="244061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1FB97-17A8-B94A-8E0C-ADBDFC70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969FD-E201-284B-BC58-A6829A75D7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5975033" cy="37608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Composition operations:</a:t>
                </a:r>
              </a:p>
              <a:p>
                <a:pPr lvl="2"/>
                <a:r>
                  <a:rPr lang="en-US" sz="1800" dirty="0"/>
                  <a:t>Addition assumption: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+… 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Multiplication assumption: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∘…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RNN: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969FD-E201-284B-BC58-A6829A75D7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5975033" cy="3760891"/>
              </a:xfrm>
              <a:blipFill>
                <a:blip r:embed="rId2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8A3F745-1A65-8945-B03D-9D181A688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"/>
          <a:stretch/>
        </p:blipFill>
        <p:spPr>
          <a:xfrm>
            <a:off x="6822236" y="2427555"/>
            <a:ext cx="5259285" cy="297275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344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2A2B-ED58-7948-9013-864592B8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5666CB-2904-2E45-AFA1-55A5D6D39A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Reliability measure</a:t>
                </a:r>
              </a:p>
              <a:p>
                <a:pPr lvl="2"/>
                <a:r>
                  <a:rPr lang="en-US" sz="1800" dirty="0"/>
                  <a:t>Each node transmits “resources” equally to its successors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…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Resource flowing to node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,⋅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Measure the reliability by the resource that eventually flows from the head to the tail </a:t>
                </a:r>
              </a:p>
              <a:p>
                <a:pPr marL="384048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5666CB-2904-2E45-AFA1-55A5D6D39A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906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05C-D981-F34E-8683-403C03CD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AB3FD-1D4E-CB4D-8318-D6928F0EC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dirty="0"/>
                  <a:t> and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dirty="0"/>
                  <a:t>: margin-based ranking loss </a:t>
                </a:r>
                <a:r>
                  <a:rPr lang="en-US" sz="1800" b="0" dirty="0" err="1"/>
                  <a:t>w.r.t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18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800" b="0" dirty="0"/>
              </a:p>
              <a:p>
                <a:pPr lvl="1"/>
                <a:r>
                  <a:rPr lang="en-US" dirty="0"/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Reverse relations: only consider graphs following one direction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𝑜𝑟𝑛𝐼𝑛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𝑖𝑡𝑦𝑂𝑓𝐶𝑜𝑢𝑛𝑡𝑟𝑦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𝑜𝑟𝑛𝐼𝑛</m:t>
                        </m:r>
                      </m:e>
                    </m:groupCh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𝐶𝑖𝑡𝑦𝑂𝑓𝐶𝑜𝑢𝑛𝑡𝑟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groupCh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:r>
                  <a:rPr lang="en-US" dirty="0"/>
                  <a:t>Limit to 3-step paths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AB3FD-1D4E-CB4D-8318-D6928F0EC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294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C46E-DC28-4543-9AEC-2ED01241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5D065A-99C8-3F44-A575-76A8C7516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D14AB80C-EF4D-F54E-9383-826EE570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30" y="2919413"/>
            <a:ext cx="49911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1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9460-4E4A-F643-9EB1-92D3B075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E71B-F14C-0F46-B81D-94DC729A0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KG completion (prediction of entities or relations)</a:t>
                </a:r>
              </a:p>
              <a:p>
                <a:pPr lvl="2"/>
                <a:r>
                  <a:rPr lang="en-US" sz="1800" dirty="0"/>
                  <a:t>Score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E71B-F14C-0F46-B81D-94DC729A0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730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FAC4-9A01-FA4C-96F2-A2345BCE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98F093-414A-EB4C-975C-8A05802F4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Entity prediction</a:t>
            </a:r>
            <a:endParaRPr lang="en-US" sz="1800" dirty="0"/>
          </a:p>
        </p:txBody>
      </p:sp>
      <p:pic>
        <p:nvPicPr>
          <p:cNvPr id="4" name="Picture 3" descr="A close up of a receipt&#10;&#10;Description automatically generated">
            <a:extLst>
              <a:ext uri="{FF2B5EF4-FFF2-40B4-BE49-F238E27FC236}">
                <a16:creationId xmlns:a16="http://schemas.microsoft.com/office/drawing/2014/main" id="{4CFD6145-EC1E-CE43-909B-4846CA666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05" y="2510425"/>
            <a:ext cx="4160258" cy="3393342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FC83902-2EE0-4443-85CB-264BF353A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772" y="2531540"/>
            <a:ext cx="7287491" cy="34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01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FAC4-9A01-FA4C-96F2-A2345BCE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98F093-414A-EB4C-975C-8A05802F4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Relation prediction</a:t>
            </a:r>
            <a:endParaRPr lang="en-US" sz="18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C1662-4C89-D54A-9CCB-EAACC36C1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873" y="2544021"/>
            <a:ext cx="5204254" cy="319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95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4823-3B5D-1546-91EA-CD1BF601B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1C76147-B089-DE44-9244-7B33C94F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2381868"/>
            <a:ext cx="5224463" cy="385806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D90A90C-51D4-7C47-99F0-D3039763C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487" y="2571000"/>
            <a:ext cx="4927600" cy="3479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F132-E289-B245-9E20-B1E045F95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Relation extraction</a:t>
            </a:r>
          </a:p>
        </p:txBody>
      </p:sp>
    </p:spTree>
    <p:extLst>
      <p:ext uri="{BB962C8B-B14F-4D97-AF65-F5344CB8AC3E}">
        <p14:creationId xmlns:p14="http://schemas.microsoft.com/office/powerpoint/2010/main" val="3529225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A541-7828-C448-B2D2-11E997A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6209A-FEB5-3249-9925-A90109379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How do we extend beyond edges (tripes) and paths?</a:t>
            </a:r>
          </a:p>
        </p:txBody>
      </p:sp>
    </p:spTree>
    <p:extLst>
      <p:ext uri="{BB962C8B-B14F-4D97-AF65-F5344CB8AC3E}">
        <p14:creationId xmlns:p14="http://schemas.microsoft.com/office/powerpoint/2010/main" val="2714260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ti-layer Graph Convolutional Network (GCN) with first-order filters.">
            <a:extLst>
              <a:ext uri="{FF2B5EF4-FFF2-40B4-BE49-F238E27FC236}">
                <a16:creationId xmlns:a16="http://schemas.microsoft.com/office/drawing/2014/main" id="{63F49908-0290-0C44-A51A-7A827CDA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8" y="2103195"/>
            <a:ext cx="7581927" cy="393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FD76E-5E1F-AE44-82F1-2C2B528C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Graph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0EB96-67B0-114E-949D-C88333321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282215" cy="3760891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Graph Neural Network</a:t>
            </a:r>
          </a:p>
          <a:p>
            <a:pPr lvl="2"/>
            <a:r>
              <a:rPr lang="en-US" sz="2000" dirty="0"/>
              <a:t>GCNN</a:t>
            </a:r>
            <a:endParaRPr lang="en-US" sz="1600" dirty="0"/>
          </a:p>
          <a:p>
            <a:pPr lvl="1"/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5B2C6-9127-414C-B08C-43B98CEEC49F}"/>
              </a:ext>
            </a:extLst>
          </p:cNvPr>
          <p:cNvSpPr txBox="1"/>
          <p:nvPr/>
        </p:nvSpPr>
        <p:spPr>
          <a:xfrm>
            <a:off x="6737684" y="6400800"/>
            <a:ext cx="5454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tkipf.github.io</a:t>
            </a:r>
            <a:r>
              <a:rPr lang="en-US" sz="1000" dirty="0">
                <a:solidFill>
                  <a:schemeClr val="bg1"/>
                </a:solidFill>
              </a:rPr>
              <a:t>/graph-convolutional-networks</a:t>
            </a:r>
            <a:r>
              <a:rPr lang="en-US" sz="1050" dirty="0">
                <a:solidFill>
                  <a:schemeClr val="bg1"/>
                </a:solidFill>
              </a:rPr>
              <a:t>/.</a:t>
            </a:r>
          </a:p>
        </p:txBody>
      </p:sp>
    </p:spTree>
    <p:extLst>
      <p:ext uri="{BB962C8B-B14F-4D97-AF65-F5344CB8AC3E}">
        <p14:creationId xmlns:p14="http://schemas.microsoft.com/office/powerpoint/2010/main" val="259757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1B86-EBD3-3D40-B021-711D65D0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5718-6C89-2442-A69C-20E3B255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Google Knowledge Graph</a:t>
            </a:r>
            <a:endParaRPr lang="en-US" sz="1800" dirty="0"/>
          </a:p>
        </p:txBody>
      </p:sp>
      <p:pic>
        <p:nvPicPr>
          <p:cNvPr id="5" name="Picture 4" descr="A picture containing swing, wire, blue, person&#10;&#10;Description automatically generated">
            <a:extLst>
              <a:ext uri="{FF2B5EF4-FFF2-40B4-BE49-F238E27FC236}">
                <a16:creationId xmlns:a16="http://schemas.microsoft.com/office/drawing/2014/main" id="{88489B13-EB16-4E4E-8033-4457D65B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6" y="2698778"/>
            <a:ext cx="5700801" cy="3085012"/>
          </a:xfrm>
          <a:prstGeom prst="rect">
            <a:avLst/>
          </a:prstGeom>
        </p:spPr>
      </p:pic>
      <p:pic>
        <p:nvPicPr>
          <p:cNvPr id="9" name="Picture 8" descr="A picture containing indoor, wire, large, room&#10;&#10;Description automatically generated">
            <a:extLst>
              <a:ext uri="{FF2B5EF4-FFF2-40B4-BE49-F238E27FC236}">
                <a16:creationId xmlns:a16="http://schemas.microsoft.com/office/drawing/2014/main" id="{9F3AFBD4-C00B-5F44-B5E4-FEB540C7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8778"/>
            <a:ext cx="5932714" cy="30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5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849B8CE-C98B-334D-AEAB-A6F604668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99" y="1929305"/>
            <a:ext cx="11779202" cy="2481235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72878F-5823-4C48-8494-0B651D7D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dirty="0"/>
              <a:t>Paper 3</a:t>
            </a:r>
          </a:p>
        </p:txBody>
      </p:sp>
    </p:spTree>
    <p:extLst>
      <p:ext uri="{BB962C8B-B14F-4D97-AF65-F5344CB8AC3E}">
        <p14:creationId xmlns:p14="http://schemas.microsoft.com/office/powerpoint/2010/main" val="1192799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CFC90-6951-4240-9728-CE2E08E7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437363" cy="1450757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1F3E8-4471-7144-A33A-3F63095FB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1" y="2108201"/>
                <a:ext cx="6388242" cy="37608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GCN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dirty="0"/>
                  <a:t>Relational GCN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bSup>
                          </m:sub>
                          <m:sup/>
                          <m:e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dirty="0"/>
                  <a:t>Regularization</a:t>
                </a:r>
              </a:p>
              <a:p>
                <a:pPr lvl="2"/>
                <a:r>
                  <a:rPr lang="en-US" sz="1800" dirty="0"/>
                  <a:t>Basis decomposition: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𝑟𝑏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Block-diagonal decomposition: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⨁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𝑏𝑟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1F3E8-4471-7144-A33A-3F63095FB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2108201"/>
                <a:ext cx="6388242" cy="3760891"/>
              </a:xfrm>
              <a:blipFill>
                <a:blip r:embed="rId3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202F849-A896-E147-9D37-926AE2702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838" y="1457040"/>
            <a:ext cx="3740542" cy="38808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C9799F-A0B8-45B9-8164-71F283892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3218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ECC8-EB68-CB46-9E4C-1F34AA22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68954-B0AE-474A-B6F1-135360982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Entity classification</a:t>
            </a:r>
          </a:p>
          <a:p>
            <a:pPr lvl="2"/>
            <a:r>
              <a:rPr lang="en-US" sz="1800" dirty="0" err="1"/>
              <a:t>Softmax</a:t>
            </a:r>
            <a:r>
              <a:rPr lang="en-US" sz="1800" dirty="0"/>
              <a:t> per node on the output of the last layer</a:t>
            </a:r>
          </a:p>
          <a:p>
            <a:pPr lvl="2"/>
            <a:r>
              <a:rPr lang="en-US" sz="1800" dirty="0"/>
              <a:t>Cross-entropy loss</a:t>
            </a:r>
          </a:p>
          <a:p>
            <a:pPr lvl="2"/>
            <a:r>
              <a:rPr lang="en-US" sz="1800" dirty="0"/>
              <a:t>Datasets: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9349713-7FEC-9A4E-8927-BE1DBA689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003" y="2108201"/>
            <a:ext cx="2787896" cy="272191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11C2830-4681-9848-BE25-80A7750C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1" y="3659188"/>
            <a:ext cx="5377852" cy="1965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FA66F2-2AD3-A14D-BA89-1BE798DD63DF}"/>
              </a:ext>
            </a:extLst>
          </p:cNvPr>
          <p:cNvSpPr/>
          <p:nvPr/>
        </p:nvSpPr>
        <p:spPr>
          <a:xfrm>
            <a:off x="3962400" y="638109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Ristoski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Petar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Gerben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Klaas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Dirk De Vries, and Heiko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Paulheim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. "A collection of benchmark datasets for systematic evaluations of machine learning on the semantic web." </a:t>
            </a:r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</a:rPr>
              <a:t>International Semantic Web Conference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. Springer, Cham, 2016.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71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3FFD-0619-0142-88CE-FAA82935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971BB-AEE8-C144-B427-3482B9689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Entity classification: results</a:t>
            </a:r>
          </a:p>
          <a:p>
            <a:pPr lvl="2"/>
            <a:r>
              <a:rPr lang="en-US" sz="1800" dirty="0"/>
              <a:t>Performance on MUTAG and BGS could be improved by adding an attention mechanism (esp. for high-degree nodes)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D07539B-C0A9-D64F-8170-4001E831B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80" y="3429000"/>
            <a:ext cx="4673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50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25C18-DE76-254B-BCF8-478343A1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974CC-39A6-6841-9589-9B021E6BC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7246620" cy="3760891"/>
              </a:xfrm>
            </p:spPr>
            <p:txBody>
              <a:bodyPr>
                <a:normAutofit fontScale="92500"/>
              </a:bodyPr>
              <a:lstStyle/>
              <a:p>
                <a:pPr lvl="1"/>
                <a:r>
                  <a:rPr lang="en-US" dirty="0"/>
                  <a:t>Link prediction</a:t>
                </a:r>
              </a:p>
              <a:p>
                <a:pPr lvl="2"/>
                <a:r>
                  <a:rPr lang="en-US" sz="1800" dirty="0"/>
                  <a:t>Graph autoencoder</a:t>
                </a:r>
              </a:p>
              <a:p>
                <a:pPr marL="726948" lvl="2" indent="-342900">
                  <a:buAutoNum type="arabicParenBoth"/>
                </a:pPr>
                <a:r>
                  <a:rPr lang="en-US" sz="1800" dirty="0"/>
                  <a:t>Encoder: map each entity to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726948" lvl="2" indent="-342900">
                  <a:buAutoNum type="arabicParenBoth"/>
                </a:pPr>
                <a:r>
                  <a:rPr lang="en-US" sz="1800" dirty="0"/>
                  <a:t>Decoder: reconstruct the graph edges from the node embeddings</a:t>
                </a:r>
              </a:p>
              <a:p>
                <a:pPr lvl="1"/>
                <a:r>
                  <a:rPr lang="en-US" dirty="0" err="1"/>
                  <a:t>DistMult</a:t>
                </a:r>
                <a:r>
                  <a:rPr lang="en-US" dirty="0"/>
                  <a:t> factorization: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Cross entropy loss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974CC-39A6-6841-9589-9B021E6BC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7246620" cy="3760891"/>
              </a:xfrm>
              <a:blipFill>
                <a:blip r:embed="rId3"/>
                <a:stretch>
                  <a:fillRect t="-337" b="-27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2866C4D-8C6A-9F40-BE1D-B00BAB12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037" y="1917109"/>
            <a:ext cx="4262438" cy="30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37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EBDD-2B97-844F-B0FD-63B91FA7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BB931-419B-6F42-9696-22C2FFDDC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Link prediction: results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600ADA8-AD9A-E84A-8CEE-CE641D51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" y="2637894"/>
            <a:ext cx="7005971" cy="277424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220397B-95F1-DF4A-8152-70D82B2A3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650" y="2870235"/>
            <a:ext cx="3980436" cy="2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CFBAA9-6587-FE49-8824-E2F1FB5A7E85}"/>
              </a:ext>
            </a:extLst>
          </p:cNvPr>
          <p:cNvSpPr txBox="1"/>
          <p:nvPr/>
        </p:nvSpPr>
        <p:spPr>
          <a:xfrm>
            <a:off x="9422278" y="2731735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FB15k-237</a:t>
            </a:r>
          </a:p>
        </p:txBody>
      </p:sp>
    </p:spTree>
    <p:extLst>
      <p:ext uri="{BB962C8B-B14F-4D97-AF65-F5344CB8AC3E}">
        <p14:creationId xmlns:p14="http://schemas.microsoft.com/office/powerpoint/2010/main" val="933751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B0FE91-D78B-C446-AABD-F77B05C8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137" y="2025969"/>
            <a:ext cx="12704274" cy="3334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BBECA3-E32F-9649-8915-3EF115A7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dirty="0"/>
              <a:t>Paper 4</a:t>
            </a:r>
          </a:p>
        </p:txBody>
      </p:sp>
    </p:spTree>
    <p:extLst>
      <p:ext uri="{BB962C8B-B14F-4D97-AF65-F5344CB8AC3E}">
        <p14:creationId xmlns:p14="http://schemas.microsoft.com/office/powerpoint/2010/main" val="4189268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0709B0F-0DAD-BE4D-97CF-50BBCB4B4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36" r="2239" b="2239"/>
          <a:stretch/>
        </p:blipFill>
        <p:spPr>
          <a:xfrm>
            <a:off x="1407942" y="1928812"/>
            <a:ext cx="9376115" cy="43291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87F3F-AFDC-BE4F-B36B-36A3AF83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BBC26-7805-4645-AC75-16D8F675B349}"/>
              </a:ext>
            </a:extLst>
          </p:cNvPr>
          <p:cNvSpPr txBox="1"/>
          <p:nvPr/>
        </p:nvSpPr>
        <p:spPr>
          <a:xfrm>
            <a:off x="1985963" y="2114550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7C866-9C32-F341-86C4-2923DF3999DD}"/>
              </a:ext>
            </a:extLst>
          </p:cNvPr>
          <p:cNvSpPr txBox="1"/>
          <p:nvPr/>
        </p:nvSpPr>
        <p:spPr>
          <a:xfrm>
            <a:off x="6126480" y="2114550"/>
            <a:ext cx="6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</a:t>
            </a:r>
          </a:p>
        </p:txBody>
      </p:sp>
    </p:spTree>
    <p:extLst>
      <p:ext uri="{BB962C8B-B14F-4D97-AF65-F5344CB8AC3E}">
        <p14:creationId xmlns:p14="http://schemas.microsoft.com/office/powerpoint/2010/main" val="1996367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F740B-E655-A24F-BD6F-54822457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EE38F-4A39-654A-9E8D-19D7C15BB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Link predictions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B19109A-0AB4-524F-9CD7-021B4789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2417233"/>
            <a:ext cx="9779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413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F740B-E655-A24F-BD6F-54822457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EE38F-4A39-654A-9E8D-19D7C15BB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Link predictions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ADD583C-5795-C04A-B314-9E4E8D685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90" y="2451946"/>
            <a:ext cx="9804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0B0FB2-2B6D-2641-B2B5-DED24793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511" y="0"/>
            <a:ext cx="3372655" cy="6858000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3703EB-5DDD-354E-A9D2-2052D526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0" y="0"/>
            <a:ext cx="3364007" cy="5250102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437C17-2A6D-9942-815E-37FC7770E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291" y="1098680"/>
            <a:ext cx="3343830" cy="34072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6258B2-F552-AB4E-AF04-2F53D50EE536}"/>
              </a:ext>
            </a:extLst>
          </p:cNvPr>
          <p:cNvCxnSpPr>
            <a:cxnSpLocks/>
          </p:cNvCxnSpPr>
          <p:nvPr/>
        </p:nvCxnSpPr>
        <p:spPr>
          <a:xfrm flipV="1">
            <a:off x="4395730" y="1098681"/>
            <a:ext cx="3971561" cy="3638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EC019F-D311-904E-BC95-198775D45E8E}"/>
              </a:ext>
            </a:extLst>
          </p:cNvPr>
          <p:cNvCxnSpPr/>
          <p:nvPr/>
        </p:nvCxnSpPr>
        <p:spPr>
          <a:xfrm flipV="1">
            <a:off x="4869455" y="4505900"/>
            <a:ext cx="3580482" cy="744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30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4F77-9DF4-6142-9140-8ACB515B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26781B-1706-CA43-AE86-D1CE421AD9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Path (multi-hop) queries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𝑂𝑏𝑎𝑚𝑎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𝐻𝑎𝑠𝐶h𝑖𝑙𝑑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𝐿𝑖𝑣𝑒𝑠𝐼𝑛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: Where does Obama’s child live?)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26781B-1706-CA43-AE86-D1CE421AD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6D39F89-B1EC-424C-9107-9D3F4FC98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580" y="2859192"/>
            <a:ext cx="4749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57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26A7-B482-B846-9001-7C823B25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5294-933F-2241-95B6-FFE85A285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Path (multi-hop) queries</a:t>
            </a:r>
          </a:p>
          <a:p>
            <a:pPr lvl="2"/>
            <a:r>
              <a:rPr lang="en-US" sz="1800" dirty="0"/>
              <a:t>Training on multi-hop paths also improves single-hop reasoning</a:t>
            </a:r>
          </a:p>
          <a:p>
            <a:endParaRPr lang="en-US" sz="1800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6A4406E-0FAF-994B-A42C-8BD9F936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65" y="3159445"/>
            <a:ext cx="6599939" cy="2888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5EF04-2835-3D4C-8AA6-271CCB3D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17" y="5909393"/>
            <a:ext cx="7172726" cy="4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04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E763-040E-CE42-97A1-CAF618D1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7D2A060-09CB-524C-9BA9-8380CEF0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441" y="2099256"/>
            <a:ext cx="11965118" cy="3940935"/>
          </a:xfrm>
        </p:spPr>
      </p:pic>
    </p:spTree>
    <p:extLst>
      <p:ext uri="{BB962C8B-B14F-4D97-AF65-F5344CB8AC3E}">
        <p14:creationId xmlns:p14="http://schemas.microsoft.com/office/powerpoint/2010/main" val="6366978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8430-9A51-234C-90C4-E91B75A32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910A3-338E-E346-8D0F-B0638E8E0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How do we deal with unseen entities?</a:t>
            </a:r>
          </a:p>
        </p:txBody>
      </p:sp>
    </p:spTree>
    <p:extLst>
      <p:ext uri="{BB962C8B-B14F-4D97-AF65-F5344CB8AC3E}">
        <p14:creationId xmlns:p14="http://schemas.microsoft.com/office/powerpoint/2010/main" val="3743420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47B1-03CC-004E-B8C4-A796958B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 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CE73A-5548-1540-88D5-A64762AF4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How do we deal with heterogeneity?</a:t>
            </a:r>
          </a:p>
        </p:txBody>
      </p:sp>
    </p:spTree>
    <p:extLst>
      <p:ext uri="{BB962C8B-B14F-4D97-AF65-F5344CB8AC3E}">
        <p14:creationId xmlns:p14="http://schemas.microsoft.com/office/powerpoint/2010/main" val="1956959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8430-9A51-234C-90C4-E91B75A32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 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910A3-338E-E346-8D0F-B0638E8E0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How could KG embedding be applied to natural language tasks?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443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5D318-D540-DF4F-BAC7-453607E3518D}"/>
              </a:ext>
            </a:extLst>
          </p:cNvPr>
          <p:cNvSpPr txBox="1"/>
          <p:nvPr/>
        </p:nvSpPr>
        <p:spPr>
          <a:xfrm>
            <a:off x="4550544" y="2705725"/>
            <a:ext cx="3090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Lucida Blackletter" pitchFamily="2" charset="77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1298326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D76E-5E1F-AE44-82F1-2C2B528C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Graph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30EB96-67B0-114E-949D-C88333321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sz="2000" dirty="0"/>
                  <a:t>Matrix factorization</a:t>
                </a:r>
              </a:p>
              <a:p>
                <a:pPr lvl="2"/>
                <a:r>
                  <a:rPr lang="en-US" sz="2000" dirty="0"/>
                  <a:t>Presence of an edge can be predicted from the latent attributes (embeddings) of the nodes</a:t>
                </a:r>
              </a:p>
              <a:p>
                <a:pPr lvl="2"/>
                <a:r>
                  <a:rPr lang="en-US" sz="2000" dirty="0"/>
                  <a:t>Graph factorization: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 is the indicator of edge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the embedding of node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30EB96-67B0-114E-949D-C88333321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73" r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9F8F5D-A440-B149-8394-4ED4B2913F01}"/>
              </a:ext>
            </a:extLst>
          </p:cNvPr>
          <p:cNvSpPr txBox="1"/>
          <p:nvPr/>
        </p:nvSpPr>
        <p:spPr>
          <a:xfrm>
            <a:off x="6096000" y="6400800"/>
            <a:ext cx="609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Ahmed, Amr, et al. "Distributed large-scale natural graph factorization." </a:t>
            </a:r>
            <a:r>
              <a:rPr lang="en-US" sz="1000" i="1" dirty="0">
                <a:solidFill>
                  <a:schemeClr val="bg1"/>
                </a:solidFill>
              </a:rPr>
              <a:t>Proceedings of the 22nd international conference on World Wide Web</a:t>
            </a:r>
            <a:r>
              <a:rPr lang="en-US" sz="1000" dirty="0">
                <a:solidFill>
                  <a:schemeClr val="bg1"/>
                </a:solidFill>
              </a:rPr>
              <a:t>. 2013.</a:t>
            </a:r>
          </a:p>
        </p:txBody>
      </p:sp>
    </p:spTree>
    <p:extLst>
      <p:ext uri="{BB962C8B-B14F-4D97-AF65-F5344CB8AC3E}">
        <p14:creationId xmlns:p14="http://schemas.microsoft.com/office/powerpoint/2010/main" val="30815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A46A5-2AF5-4D49-8A89-BDC283A3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</a:t>
            </a:r>
          </a:p>
        </p:txBody>
      </p:sp>
      <p:pic>
        <p:nvPicPr>
          <p:cNvPr id="4" name="Content Placeholder 3" descr="Chart, diagram, radar chart&#10;&#10;Description automatically generated">
            <a:extLst>
              <a:ext uri="{FF2B5EF4-FFF2-40B4-BE49-F238E27FC236}">
                <a16:creationId xmlns:a16="http://schemas.microsoft.com/office/drawing/2014/main" id="{54A913A2-E66A-9245-A0BC-47BFC5C81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96"/>
          <a:stretch/>
        </p:blipFill>
        <p:spPr>
          <a:xfrm>
            <a:off x="2795154" y="2355624"/>
            <a:ext cx="6365022" cy="401212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03E261-6267-844A-A20D-56A999CA95D5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Scientific Knowledge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9FCE8A-D2E0-7C44-AFAD-05BF1CDCAC0B}"/>
              </a:ext>
            </a:extLst>
          </p:cNvPr>
          <p:cNvSpPr/>
          <p:nvPr/>
        </p:nvSpPr>
        <p:spPr>
          <a:xfrm>
            <a:off x="6095999" y="648735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http://</a:t>
            </a:r>
            <a:r>
              <a:rPr lang="en-US" sz="1200" dirty="0" err="1">
                <a:solidFill>
                  <a:schemeClr val="bg1"/>
                </a:solidFill>
              </a:rPr>
              <a:t>www.meng-jiang.com</a:t>
            </a:r>
            <a:r>
              <a:rPr lang="en-US" sz="1200" dirty="0">
                <a:solidFill>
                  <a:schemeClr val="bg1"/>
                </a:solidFill>
              </a:rPr>
              <a:t>/tutorial-kdd20-scikg/part3-2_jiang.pdf</a:t>
            </a:r>
          </a:p>
        </p:txBody>
      </p:sp>
    </p:spTree>
    <p:extLst>
      <p:ext uri="{BB962C8B-B14F-4D97-AF65-F5344CB8AC3E}">
        <p14:creationId xmlns:p14="http://schemas.microsoft.com/office/powerpoint/2010/main" val="369203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90158-E6CF-CE4F-990C-188857A0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 dirty="0"/>
              <a:t>Knowledge Graph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19" y="2267421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46CFB-2F44-894A-BD8B-88FC2B72D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257" y="2407436"/>
                <a:ext cx="6432434" cy="3461658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000" b="0" dirty="0"/>
                  <a:t>Knowledge graph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sz="1600" dirty="0"/>
                  <a:t>Heterogeneous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600" dirty="0"/>
                  <a:t>: the set of </a:t>
                </a:r>
                <a:r>
                  <a:rPr lang="en-US" sz="1600" b="1" dirty="0"/>
                  <a:t>entities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: the set of </a:t>
                </a:r>
                <a:r>
                  <a:rPr lang="en-US" sz="1600" b="1" dirty="0"/>
                  <a:t>relations</a:t>
                </a:r>
              </a:p>
              <a:p>
                <a:pPr lvl="1"/>
                <a:r>
                  <a:rPr lang="en-US" sz="2000" dirty="0"/>
                  <a:t>Fact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600" dirty="0"/>
                  <a:t>: the </a:t>
                </a:r>
                <a:r>
                  <a:rPr lang="en-US" sz="1600" b="1" dirty="0"/>
                  <a:t>head</a:t>
                </a:r>
                <a:r>
                  <a:rPr lang="en-US" sz="1600" dirty="0"/>
                  <a:t> entity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600" dirty="0"/>
                  <a:t>: the </a:t>
                </a:r>
                <a:r>
                  <a:rPr lang="en-US" sz="1600" b="1" dirty="0"/>
                  <a:t>tail</a:t>
                </a:r>
                <a:r>
                  <a:rPr lang="en-US" sz="1600" dirty="0"/>
                  <a:t> entity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: the </a:t>
                </a:r>
                <a:r>
                  <a:rPr lang="en-US" sz="1600" b="1" dirty="0"/>
                  <a:t>relationship</a:t>
                </a:r>
                <a:r>
                  <a:rPr lang="en-US" sz="1600" dirty="0"/>
                  <a:t> between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46CFB-2F44-894A-BD8B-88FC2B72D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257" y="2407436"/>
                <a:ext cx="6432434" cy="3461658"/>
              </a:xfrm>
              <a:blipFill>
                <a:blip r:embed="rId2"/>
                <a:stretch>
                  <a:fillRect t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Example Personal Knowledge Graph ">
            <a:extLst>
              <a:ext uri="{FF2B5EF4-FFF2-40B4-BE49-F238E27FC236}">
                <a16:creationId xmlns:a16="http://schemas.microsoft.com/office/drawing/2014/main" id="{C7C74885-155A-DB4A-8CEA-A4EC1F66F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0" t="-1961" r="289" b="-131"/>
          <a:stretch/>
        </p:blipFill>
        <p:spPr bwMode="auto">
          <a:xfrm>
            <a:off x="5945213" y="1506316"/>
            <a:ext cx="5904612" cy="401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401E4-8B3C-2948-A04F-323D91DFF8E6}"/>
              </a:ext>
            </a:extLst>
          </p:cNvPr>
          <p:cNvSpPr txBox="1"/>
          <p:nvPr/>
        </p:nvSpPr>
        <p:spPr>
          <a:xfrm>
            <a:off x="6096000" y="6400800"/>
            <a:ext cx="609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Li, Xiang, et al. "Personal knowledge graph population from user utterances in conversational understanding." </a:t>
            </a:r>
            <a:r>
              <a:rPr lang="en-US" sz="1000" i="1" dirty="0">
                <a:solidFill>
                  <a:schemeClr val="bg1"/>
                </a:solidFill>
              </a:rPr>
              <a:t>2014 IEEE Spoken Language Technology Workshop (SLT)</a:t>
            </a:r>
            <a:r>
              <a:rPr lang="en-US" sz="1000" dirty="0">
                <a:solidFill>
                  <a:schemeClr val="bg1"/>
                </a:solidFill>
              </a:rPr>
              <a:t>. IEEE, 2014.</a:t>
            </a:r>
          </a:p>
        </p:txBody>
      </p:sp>
    </p:spTree>
    <p:extLst>
      <p:ext uri="{BB962C8B-B14F-4D97-AF65-F5344CB8AC3E}">
        <p14:creationId xmlns:p14="http://schemas.microsoft.com/office/powerpoint/2010/main" val="16755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EFB-A1D3-7744-982D-7EB495EE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Graph: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5ED68-6BB9-B449-A8CB-BE36C0B33B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KG Completion</a:t>
                </a:r>
              </a:p>
              <a:p>
                <a:pPr lvl="2"/>
                <a:r>
                  <a:rPr lang="en-US" sz="1800" dirty="0"/>
                  <a:t>Link prediction: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?)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Triple classification: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true or false?</a:t>
                </a:r>
              </a:p>
              <a:p>
                <a:pPr lvl="2"/>
                <a:r>
                  <a:rPr lang="en-US" sz="1800" dirty="0"/>
                  <a:t>Entity classification: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IsA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?)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Entity resolution: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EqualTo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true or false?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5ED68-6BB9-B449-A8CB-BE36C0B33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41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F3138"/>
      </a:dk2>
      <a:lt2>
        <a:srgbClr val="E2E8E2"/>
      </a:lt2>
      <a:accent1>
        <a:srgbClr val="BE4DC3"/>
      </a:accent1>
      <a:accent2>
        <a:srgbClr val="7B3BB1"/>
      </a:accent2>
      <a:accent3>
        <a:srgbClr val="5B4DC3"/>
      </a:accent3>
      <a:accent4>
        <a:srgbClr val="3B5EB1"/>
      </a:accent4>
      <a:accent5>
        <a:srgbClr val="4DA1C3"/>
      </a:accent5>
      <a:accent6>
        <a:srgbClr val="3BB1A2"/>
      </a:accent6>
      <a:hlink>
        <a:srgbClr val="3F85BF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4078</TotalTime>
  <Words>2532</Words>
  <Application>Microsoft Macintosh PowerPoint</Application>
  <PresentationFormat>Widescreen</PresentationFormat>
  <Paragraphs>381</Paragraphs>
  <Slides>67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Avenir Next LT Pro</vt:lpstr>
      <vt:lpstr>Avenir Next LT Pro Light</vt:lpstr>
      <vt:lpstr>Calibri</vt:lpstr>
      <vt:lpstr>Cambria Math</vt:lpstr>
      <vt:lpstr>Lucida Blackletter</vt:lpstr>
      <vt:lpstr>Times New Roman</vt:lpstr>
      <vt:lpstr>RetrospectVTI</vt:lpstr>
      <vt:lpstr>Knowledge Graph Embedding</vt:lpstr>
      <vt:lpstr>Outline</vt:lpstr>
      <vt:lpstr>Outline</vt:lpstr>
      <vt:lpstr>Knowledge Graph</vt:lpstr>
      <vt:lpstr>Knowledge Graph</vt:lpstr>
      <vt:lpstr>PowerPoint Presentation</vt:lpstr>
      <vt:lpstr>Knowledge Graph</vt:lpstr>
      <vt:lpstr>Knowledge Graph</vt:lpstr>
      <vt:lpstr>Knowledge Graph: Problems</vt:lpstr>
      <vt:lpstr>Knowledge Graph: Problems</vt:lpstr>
      <vt:lpstr>Knowledge Graph: Problems</vt:lpstr>
      <vt:lpstr>Knowledge Graph: Problems</vt:lpstr>
      <vt:lpstr>Knowledge Graph: Problems</vt:lpstr>
      <vt:lpstr>Knowledge Graph Embedding</vt:lpstr>
      <vt:lpstr>Translational KG Embedding</vt:lpstr>
      <vt:lpstr>Paper 1</vt:lpstr>
      <vt:lpstr>Motivations</vt:lpstr>
      <vt:lpstr>Methods</vt:lpstr>
      <vt:lpstr>Training</vt:lpstr>
      <vt:lpstr>Training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PowerPoint Presentation</vt:lpstr>
      <vt:lpstr>RotatE</vt:lpstr>
      <vt:lpstr>Similarity-based KG Embedding</vt:lpstr>
      <vt:lpstr>Similarity-based KG Embedding</vt:lpstr>
      <vt:lpstr>Similarity-based KG Embedding</vt:lpstr>
      <vt:lpstr>Similarity-based KG Embedding</vt:lpstr>
      <vt:lpstr>Discussion questions (1)</vt:lpstr>
      <vt:lpstr>Discussion questions (2)</vt:lpstr>
      <vt:lpstr>Incorporating Additional Information</vt:lpstr>
      <vt:lpstr>Modeling Graph Contexts</vt:lpstr>
      <vt:lpstr>Paper 2</vt:lpstr>
      <vt:lpstr>Methods</vt:lpstr>
      <vt:lpstr>Methods</vt:lpstr>
      <vt:lpstr>Methods</vt:lpstr>
      <vt:lpstr>Methods</vt:lpstr>
      <vt:lpstr>Experiments</vt:lpstr>
      <vt:lpstr>Experiments</vt:lpstr>
      <vt:lpstr>Experiments</vt:lpstr>
      <vt:lpstr>Experiments</vt:lpstr>
      <vt:lpstr>Experiments</vt:lpstr>
      <vt:lpstr>Discussion questions (3)</vt:lpstr>
      <vt:lpstr>Modeling Graph Contexts</vt:lpstr>
      <vt:lpstr>Paper 3</vt:lpstr>
      <vt:lpstr>Methods</vt:lpstr>
      <vt:lpstr>Experiments</vt:lpstr>
      <vt:lpstr>Experiments</vt:lpstr>
      <vt:lpstr>Experiments</vt:lpstr>
      <vt:lpstr>Experiments</vt:lpstr>
      <vt:lpstr>Paper 4</vt:lpstr>
      <vt:lpstr>Model</vt:lpstr>
      <vt:lpstr>Experiments</vt:lpstr>
      <vt:lpstr>Experiments</vt:lpstr>
      <vt:lpstr>Experiments</vt:lpstr>
      <vt:lpstr>Experiments</vt:lpstr>
      <vt:lpstr>Visualizations</vt:lpstr>
      <vt:lpstr>Discussion questions (4)</vt:lpstr>
      <vt:lpstr>Discussion questions (5)</vt:lpstr>
      <vt:lpstr>Discussion questions (5)</vt:lpstr>
      <vt:lpstr>PowerPoint Presentation</vt:lpstr>
      <vt:lpstr>General Graph Embedding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Graph Embedding</dc:title>
  <dc:creator>Li, Tianxiao</dc:creator>
  <cp:lastModifiedBy>Li, Tianxiao</cp:lastModifiedBy>
  <cp:revision>96</cp:revision>
  <dcterms:created xsi:type="dcterms:W3CDTF">2020-11-04T04:00:51Z</dcterms:created>
  <dcterms:modified xsi:type="dcterms:W3CDTF">2020-11-12T19:14:13Z</dcterms:modified>
</cp:coreProperties>
</file>